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00D4EB-CE66-4701-BF45-308642121A9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0773B6F-32FD-4485-B4C8-9F5305B0778D}">
      <dgm:prSet phldrT="[Text]"/>
      <dgm:spPr/>
      <dgm:t>
        <a:bodyPr/>
        <a:lstStyle/>
        <a:p>
          <a:r>
            <a:rPr lang="en-US" b="1" dirty="0" smtClean="0"/>
            <a:t>High School</a:t>
          </a:r>
          <a:endParaRPr lang="en-US" b="1" dirty="0"/>
        </a:p>
      </dgm:t>
    </dgm:pt>
    <dgm:pt modelId="{F0A0B3A6-4308-4C40-A966-E4D729D6621A}" type="parTrans" cxnId="{CA479895-93AE-4771-A35D-4117C1FC7085}">
      <dgm:prSet/>
      <dgm:spPr/>
      <dgm:t>
        <a:bodyPr/>
        <a:lstStyle/>
        <a:p>
          <a:endParaRPr lang="en-US"/>
        </a:p>
      </dgm:t>
    </dgm:pt>
    <dgm:pt modelId="{5E6742C6-E8D0-4BD5-8664-FB32A3F6BE67}" type="sibTrans" cxnId="{CA479895-93AE-4771-A35D-4117C1FC7085}">
      <dgm:prSet/>
      <dgm:spPr/>
      <dgm:t>
        <a:bodyPr/>
        <a:lstStyle/>
        <a:p>
          <a:endParaRPr lang="en-US"/>
        </a:p>
      </dgm:t>
    </dgm:pt>
    <dgm:pt modelId="{B8F22E5A-48A1-40A8-A7C3-AFFC209E0344}">
      <dgm:prSet phldrT="[Text]" custT="1"/>
      <dgm:spPr/>
      <dgm:t>
        <a:bodyPr/>
        <a:lstStyle/>
        <a:p>
          <a:pPr algn="ctr"/>
          <a:r>
            <a:rPr lang="en-US" sz="1100" dirty="0" smtClean="0"/>
            <a:t> You’ve started! You are in Advanced Biotechnology in high school!</a:t>
          </a:r>
          <a:endParaRPr lang="en-US" sz="1100" dirty="0"/>
        </a:p>
      </dgm:t>
    </dgm:pt>
    <dgm:pt modelId="{749F7669-3DAB-4805-B472-72C01AF9C14C}" type="parTrans" cxnId="{64729089-EF24-410F-B99B-F509D17325EA}">
      <dgm:prSet/>
      <dgm:spPr/>
      <dgm:t>
        <a:bodyPr/>
        <a:lstStyle/>
        <a:p>
          <a:endParaRPr lang="en-US"/>
        </a:p>
      </dgm:t>
    </dgm:pt>
    <dgm:pt modelId="{89B9C5ED-F88B-4C89-A962-EC1AF1A5CAF1}" type="sibTrans" cxnId="{64729089-EF24-410F-B99B-F509D17325EA}">
      <dgm:prSet/>
      <dgm:spPr/>
      <dgm:t>
        <a:bodyPr/>
        <a:lstStyle/>
        <a:p>
          <a:endParaRPr lang="en-US"/>
        </a:p>
      </dgm:t>
    </dgm:pt>
    <dgm:pt modelId="{C07AD82E-1233-4CB5-AF5D-2E04578C3965}">
      <dgm:prSet phldrT="[Text]" custT="1"/>
      <dgm:spPr/>
      <dgm:t>
        <a:bodyPr/>
        <a:lstStyle/>
        <a:p>
          <a:r>
            <a:rPr lang="en-US" sz="1400" b="1" dirty="0" smtClean="0"/>
            <a:t>Undergraduate in Biotechnology</a:t>
          </a:r>
          <a:endParaRPr lang="en-US" sz="1400" b="1" dirty="0"/>
        </a:p>
      </dgm:t>
    </dgm:pt>
    <dgm:pt modelId="{BFBD0B5C-1A99-411B-82B6-9E098374C514}" type="parTrans" cxnId="{19B772E5-7B62-496C-8464-9BE581A16237}">
      <dgm:prSet/>
      <dgm:spPr/>
      <dgm:t>
        <a:bodyPr/>
        <a:lstStyle/>
        <a:p>
          <a:endParaRPr lang="en-US"/>
        </a:p>
      </dgm:t>
    </dgm:pt>
    <dgm:pt modelId="{4DD99C51-C005-42DB-93D7-1CD0DBEEC902}" type="sibTrans" cxnId="{19B772E5-7B62-496C-8464-9BE581A16237}">
      <dgm:prSet/>
      <dgm:spPr/>
      <dgm:t>
        <a:bodyPr/>
        <a:lstStyle/>
        <a:p>
          <a:endParaRPr lang="en-US"/>
        </a:p>
      </dgm:t>
    </dgm:pt>
    <dgm:pt modelId="{37C198D7-C511-4D86-A32C-36CF472FBD48}">
      <dgm:prSet phldrT="[Text]" custT="1"/>
      <dgm:spPr/>
      <dgm:t>
        <a:bodyPr/>
        <a:lstStyle/>
        <a:p>
          <a:r>
            <a:rPr lang="en-US" sz="1400" b="1" dirty="0" smtClean="0"/>
            <a:t>Master’s of Science in Biotechnology</a:t>
          </a:r>
          <a:endParaRPr lang="en-US" sz="1400" b="1" dirty="0"/>
        </a:p>
      </dgm:t>
    </dgm:pt>
    <dgm:pt modelId="{3B3B2A8D-3FF4-4E3E-A632-35562A8C76D2}" type="parTrans" cxnId="{065A157D-D4EE-4326-8C3F-6FAD680C92D2}">
      <dgm:prSet/>
      <dgm:spPr/>
      <dgm:t>
        <a:bodyPr/>
        <a:lstStyle/>
        <a:p>
          <a:endParaRPr lang="en-US"/>
        </a:p>
      </dgm:t>
    </dgm:pt>
    <dgm:pt modelId="{A4C184AF-5275-4CFF-A605-096A34921D6D}" type="sibTrans" cxnId="{065A157D-D4EE-4326-8C3F-6FAD680C92D2}">
      <dgm:prSet/>
      <dgm:spPr/>
      <dgm:t>
        <a:bodyPr/>
        <a:lstStyle/>
        <a:p>
          <a:endParaRPr lang="en-US"/>
        </a:p>
      </dgm:t>
    </dgm:pt>
    <dgm:pt modelId="{D25B7DD6-A034-4510-9F2B-3D9427171A3A}">
      <dgm:prSet phldrT="[Text]" custT="1"/>
      <dgm:spPr/>
      <dgm:t>
        <a:bodyPr/>
        <a:lstStyle/>
        <a:p>
          <a:pPr algn="ctr"/>
          <a:r>
            <a:rPr lang="en-US" sz="1100" dirty="0" smtClean="0"/>
            <a:t> More of a focus on research and some coursework. Author a thesis.</a:t>
          </a:r>
          <a:endParaRPr lang="en-US" sz="1100" dirty="0"/>
        </a:p>
      </dgm:t>
    </dgm:pt>
    <dgm:pt modelId="{E1162AA0-A774-4C76-8A67-383F05FA4FAD}" type="parTrans" cxnId="{8D23EDB5-7451-402F-A4C3-9C4C4B093BA6}">
      <dgm:prSet/>
      <dgm:spPr/>
      <dgm:t>
        <a:bodyPr/>
        <a:lstStyle/>
        <a:p>
          <a:endParaRPr lang="en-US"/>
        </a:p>
      </dgm:t>
    </dgm:pt>
    <dgm:pt modelId="{2F8C8E78-E3DC-41A1-B7F5-FE604B67CC9C}" type="sibTrans" cxnId="{8D23EDB5-7451-402F-A4C3-9C4C4B093BA6}">
      <dgm:prSet/>
      <dgm:spPr/>
      <dgm:t>
        <a:bodyPr/>
        <a:lstStyle/>
        <a:p>
          <a:endParaRPr lang="en-US"/>
        </a:p>
      </dgm:t>
    </dgm:pt>
    <dgm:pt modelId="{1F98E13C-C6BF-4999-AEDC-6DD07A25947B}">
      <dgm:prSet phldrT="[Text]" custT="1"/>
      <dgm:spPr/>
      <dgm:t>
        <a:bodyPr/>
        <a:lstStyle/>
        <a:p>
          <a:pPr algn="ctr"/>
          <a:r>
            <a:rPr lang="en-US" sz="1000" dirty="0" smtClean="0"/>
            <a:t> </a:t>
          </a:r>
          <a:r>
            <a:rPr lang="en-US" sz="1100" dirty="0" smtClean="0"/>
            <a:t>Undergraduate research is advised to increase your chances for getting to a top graduate school</a:t>
          </a:r>
          <a:endParaRPr lang="en-US" sz="1000" dirty="0"/>
        </a:p>
      </dgm:t>
    </dgm:pt>
    <dgm:pt modelId="{4E076715-C657-42D8-92C9-E61F81FF5990}" type="sibTrans" cxnId="{8A0B04D2-C0C8-4FFE-A7CD-0B829782AF08}">
      <dgm:prSet/>
      <dgm:spPr/>
      <dgm:t>
        <a:bodyPr/>
        <a:lstStyle/>
        <a:p>
          <a:endParaRPr lang="en-US"/>
        </a:p>
      </dgm:t>
    </dgm:pt>
    <dgm:pt modelId="{8B09FC3F-A6E7-4106-AAE8-FCDA882BC7C5}" type="parTrans" cxnId="{8A0B04D2-C0C8-4FFE-A7CD-0B829782AF08}">
      <dgm:prSet/>
      <dgm:spPr/>
      <dgm:t>
        <a:bodyPr/>
        <a:lstStyle/>
        <a:p>
          <a:endParaRPr lang="en-US"/>
        </a:p>
      </dgm:t>
    </dgm:pt>
    <dgm:pt modelId="{B1ECF2D3-6BC9-4B88-AD3A-108DC4556890}">
      <dgm:prSet phldrT="[Text]" custT="1"/>
      <dgm:spPr/>
      <dgm:t>
        <a:bodyPr/>
        <a:lstStyle/>
        <a:p>
          <a:r>
            <a:rPr lang="en-US" sz="1500" b="1" dirty="0" smtClean="0"/>
            <a:t>PhD in Biotechnology</a:t>
          </a:r>
          <a:endParaRPr lang="en-US" sz="1500" b="1" dirty="0"/>
        </a:p>
      </dgm:t>
    </dgm:pt>
    <dgm:pt modelId="{8BAA89A9-E72F-4C36-AFEA-E4F228E7885B}" type="parTrans" cxnId="{0F749FB1-934B-4FCA-AFB6-F8F01CA8BF8B}">
      <dgm:prSet/>
      <dgm:spPr/>
      <dgm:t>
        <a:bodyPr/>
        <a:lstStyle/>
        <a:p>
          <a:endParaRPr lang="en-US"/>
        </a:p>
      </dgm:t>
    </dgm:pt>
    <dgm:pt modelId="{10062C1E-FF82-4D2A-B743-F7ACCCED735B}" type="sibTrans" cxnId="{0F749FB1-934B-4FCA-AFB6-F8F01CA8BF8B}">
      <dgm:prSet/>
      <dgm:spPr/>
      <dgm:t>
        <a:bodyPr/>
        <a:lstStyle/>
        <a:p>
          <a:endParaRPr lang="en-US"/>
        </a:p>
      </dgm:t>
    </dgm:pt>
    <dgm:pt modelId="{8C60B525-9240-41B7-9B26-DC99D2B30E55}">
      <dgm:prSet phldrT="[Text]" custT="1"/>
      <dgm:spPr/>
      <dgm:t>
        <a:bodyPr/>
        <a:lstStyle/>
        <a:p>
          <a:pPr algn="ctr"/>
          <a:r>
            <a:rPr lang="en-US" sz="1100" dirty="0" smtClean="0"/>
            <a:t>Strong emphasis in research, occasional coursework. Author a dissertation</a:t>
          </a:r>
          <a:endParaRPr lang="en-US" sz="1100" dirty="0"/>
        </a:p>
      </dgm:t>
    </dgm:pt>
    <dgm:pt modelId="{580200FC-1C77-485A-BE17-5819D94CB141}" type="parTrans" cxnId="{2CB9E68F-7620-4BBC-A298-2171CCFDF135}">
      <dgm:prSet/>
      <dgm:spPr/>
      <dgm:t>
        <a:bodyPr/>
        <a:lstStyle/>
        <a:p>
          <a:endParaRPr lang="en-US"/>
        </a:p>
      </dgm:t>
    </dgm:pt>
    <dgm:pt modelId="{F2707CD5-ABC5-4AEB-BF85-4F03F404B8D8}" type="sibTrans" cxnId="{2CB9E68F-7620-4BBC-A298-2171CCFDF135}">
      <dgm:prSet/>
      <dgm:spPr/>
      <dgm:t>
        <a:bodyPr/>
        <a:lstStyle/>
        <a:p>
          <a:endParaRPr lang="en-US"/>
        </a:p>
      </dgm:t>
    </dgm:pt>
    <dgm:pt modelId="{41C842AD-D852-427C-8766-E97CE8F20826}">
      <dgm:prSet phldrT="[Text]" custT="1"/>
      <dgm:spPr/>
      <dgm:t>
        <a:bodyPr/>
        <a:lstStyle/>
        <a:p>
          <a:r>
            <a:rPr lang="en-US" sz="1600" b="1" dirty="0" smtClean="0"/>
            <a:t>Industry or Academia Career</a:t>
          </a:r>
          <a:endParaRPr lang="en-US" sz="1600" b="1" dirty="0"/>
        </a:p>
      </dgm:t>
    </dgm:pt>
    <dgm:pt modelId="{7439FE43-576D-421D-A19F-05AB57AA59B5}" type="parTrans" cxnId="{379782DB-4851-4D2E-AC60-DCE9D5EEEA5E}">
      <dgm:prSet/>
      <dgm:spPr/>
      <dgm:t>
        <a:bodyPr/>
        <a:lstStyle/>
        <a:p>
          <a:endParaRPr lang="en-US"/>
        </a:p>
      </dgm:t>
    </dgm:pt>
    <dgm:pt modelId="{C7A4533E-B896-46C2-888F-911B6FDFAF20}" type="sibTrans" cxnId="{379782DB-4851-4D2E-AC60-DCE9D5EEEA5E}">
      <dgm:prSet/>
      <dgm:spPr/>
      <dgm:t>
        <a:bodyPr/>
        <a:lstStyle/>
        <a:p>
          <a:endParaRPr lang="en-US"/>
        </a:p>
      </dgm:t>
    </dgm:pt>
    <dgm:pt modelId="{75EE7C06-06B7-495D-8477-1C1880279C0C}">
      <dgm:prSet phldrT="[Text]" custT="1"/>
      <dgm:spPr/>
      <dgm:t>
        <a:bodyPr/>
        <a:lstStyle/>
        <a:p>
          <a:r>
            <a:rPr lang="en-US" sz="1600" b="1" dirty="0" smtClean="0"/>
            <a:t>Nobel Prize Winner!</a:t>
          </a:r>
          <a:endParaRPr lang="en-US" sz="1600" b="1" dirty="0"/>
        </a:p>
      </dgm:t>
    </dgm:pt>
    <dgm:pt modelId="{926B4A58-222B-4CB7-B603-1DAAF5AF1178}" type="parTrans" cxnId="{318DA1EA-D0C8-4C0C-8241-C47439C30993}">
      <dgm:prSet/>
      <dgm:spPr/>
      <dgm:t>
        <a:bodyPr/>
        <a:lstStyle/>
        <a:p>
          <a:endParaRPr lang="en-US"/>
        </a:p>
      </dgm:t>
    </dgm:pt>
    <dgm:pt modelId="{95D2379F-DD8C-499D-8FB8-95151DE06D7C}" type="sibTrans" cxnId="{318DA1EA-D0C8-4C0C-8241-C47439C30993}">
      <dgm:prSet/>
      <dgm:spPr/>
      <dgm:t>
        <a:bodyPr/>
        <a:lstStyle/>
        <a:p>
          <a:endParaRPr lang="en-US"/>
        </a:p>
      </dgm:t>
    </dgm:pt>
    <dgm:pt modelId="{28578B40-BF38-4718-9BCD-1D63D592A861}" type="pres">
      <dgm:prSet presAssocID="{9D00D4EB-CE66-4701-BF45-308642121A9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9CB5DA7-697A-4B79-816C-D7360303C073}" type="pres">
      <dgm:prSet presAssocID="{10773B6F-32FD-4485-B4C8-9F5305B0778D}" presName="composite" presStyleCnt="0"/>
      <dgm:spPr/>
    </dgm:pt>
    <dgm:pt modelId="{8E3D540C-CC33-4C1F-9776-7511141378B4}" type="pres">
      <dgm:prSet presAssocID="{10773B6F-32FD-4485-B4C8-9F5305B0778D}" presName="bentUpArrow1" presStyleLbl="alignImgPlace1" presStyleIdx="0" presStyleCnt="5"/>
      <dgm:spPr/>
    </dgm:pt>
    <dgm:pt modelId="{AC28C661-B9CA-47E0-8A07-7763E2AFC7C8}" type="pres">
      <dgm:prSet presAssocID="{10773B6F-32FD-4485-B4C8-9F5305B0778D}" presName="ParentText" presStyleLbl="node1" presStyleIdx="0" presStyleCnt="6" custLinFactNeighborX="-2798" custLinFactNeighborY="81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35721-9E9C-4CB9-90AA-D485D39D70AE}" type="pres">
      <dgm:prSet presAssocID="{10773B6F-32FD-4485-B4C8-9F5305B0778D}" presName="ChildText" presStyleLbl="revTx" presStyleIdx="0" presStyleCnt="5" custScaleX="285345" custLinFactNeighborX="97046" custLinFactNeighborY="220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62400-9FA0-4124-9AFC-E14D97E232ED}" type="pres">
      <dgm:prSet presAssocID="{5E6742C6-E8D0-4BD5-8664-FB32A3F6BE67}" presName="sibTrans" presStyleCnt="0"/>
      <dgm:spPr/>
    </dgm:pt>
    <dgm:pt modelId="{61C1F5AA-D5C4-41DB-89C0-C407536AA255}" type="pres">
      <dgm:prSet presAssocID="{C07AD82E-1233-4CB5-AF5D-2E04578C3965}" presName="composite" presStyleCnt="0"/>
      <dgm:spPr/>
    </dgm:pt>
    <dgm:pt modelId="{4DDD04D8-71BB-4360-A4D3-CD660CD87370}" type="pres">
      <dgm:prSet presAssocID="{C07AD82E-1233-4CB5-AF5D-2E04578C3965}" presName="bentUpArrow1" presStyleLbl="alignImgPlace1" presStyleIdx="1" presStyleCnt="5" custLinFactNeighborX="-8371"/>
      <dgm:spPr/>
    </dgm:pt>
    <dgm:pt modelId="{80678E59-749E-4D2D-BA4D-5F1EE9648258}" type="pres">
      <dgm:prSet presAssocID="{C07AD82E-1233-4CB5-AF5D-2E04578C3965}" presName="ParentText" presStyleLbl="node1" presStyleIdx="1" presStyleCnt="6" custScaleX="126295" custLinFactNeighborX="-34873" custLinFactNeighborY="179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5C066-E470-4A49-B35B-9881FE107540}" type="pres">
      <dgm:prSet presAssocID="{C07AD82E-1233-4CB5-AF5D-2E04578C3965}" presName="ChildText" presStyleLbl="revTx" presStyleIdx="1" presStyleCnt="5" custScaleX="344444" custLinFactX="20667" custLinFactNeighborX="100000" custLinFactNeighborY="178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8A1D9-359C-486A-ADB7-FB4A540D8FEC}" type="pres">
      <dgm:prSet presAssocID="{4DD99C51-C005-42DB-93D7-1CD0DBEEC902}" presName="sibTrans" presStyleCnt="0"/>
      <dgm:spPr/>
    </dgm:pt>
    <dgm:pt modelId="{98AB1F29-2471-45F5-A165-B00DFE738DF4}" type="pres">
      <dgm:prSet presAssocID="{37C198D7-C511-4D86-A32C-36CF472FBD48}" presName="composite" presStyleCnt="0"/>
      <dgm:spPr/>
    </dgm:pt>
    <dgm:pt modelId="{CDA431CA-9658-4AC5-BB97-EB13A2AF6E8A}" type="pres">
      <dgm:prSet presAssocID="{37C198D7-C511-4D86-A32C-36CF472FBD48}" presName="bentUpArrow1" presStyleLbl="alignImgPlace1" presStyleIdx="2" presStyleCnt="5"/>
      <dgm:spPr/>
    </dgm:pt>
    <dgm:pt modelId="{F122BE1E-D827-40B8-AA5E-43BD69EECFC4}" type="pres">
      <dgm:prSet presAssocID="{37C198D7-C511-4D86-A32C-36CF472FBD48}" presName="ParentText" presStyleLbl="node1" presStyleIdx="2" presStyleCnt="6" custScaleX="117592" custLinFactNeighborX="-28389" custLinFactNeighborY="88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CE460-2E47-44EE-8CCF-9668B36879DD}" type="pres">
      <dgm:prSet presAssocID="{37C198D7-C511-4D86-A32C-36CF472FBD48}" presName="ChildText" presStyleLbl="revTx" presStyleIdx="2" presStyleCnt="5" custScaleX="271452" custLinFactNeighborX="67249" custLinFactNeighborY="67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2E739-8397-4F9C-A86A-F6364A0896C2}" type="pres">
      <dgm:prSet presAssocID="{A4C184AF-5275-4CFF-A605-096A34921D6D}" presName="sibTrans" presStyleCnt="0"/>
      <dgm:spPr/>
    </dgm:pt>
    <dgm:pt modelId="{1727329B-B1C0-4C08-9728-1B4ACBE4527C}" type="pres">
      <dgm:prSet presAssocID="{B1ECF2D3-6BC9-4B88-AD3A-108DC4556890}" presName="composite" presStyleCnt="0"/>
      <dgm:spPr/>
    </dgm:pt>
    <dgm:pt modelId="{38C0E816-51D9-493A-9227-0575904B6E6B}" type="pres">
      <dgm:prSet presAssocID="{B1ECF2D3-6BC9-4B88-AD3A-108DC4556890}" presName="bentUpArrow1" presStyleLbl="alignImgPlace1" presStyleIdx="3" presStyleCnt="5"/>
      <dgm:spPr/>
    </dgm:pt>
    <dgm:pt modelId="{7767F0F8-7404-4F61-9AEB-C1DCB9A01AA5}" type="pres">
      <dgm:prSet presAssocID="{B1ECF2D3-6BC9-4B88-AD3A-108DC4556890}" presName="ParentText" presStyleLbl="node1" presStyleIdx="3" presStyleCnt="6" custScaleX="126008" custLinFactNeighborX="-2609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2D7C84-7C08-49ED-ABD5-EF9AB8FCD685}" type="pres">
      <dgm:prSet presAssocID="{B1ECF2D3-6BC9-4B88-AD3A-108DC4556890}" presName="ChildText" presStyleLbl="revTx" presStyleIdx="3" presStyleCnt="5" custScaleX="237661" custLinFactNeighborX="73839" custLinFactNeighborY="-5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B485A-DD6B-4144-B9A4-D5612883EB51}" type="pres">
      <dgm:prSet presAssocID="{10062C1E-FF82-4D2A-B743-F7ACCCED735B}" presName="sibTrans" presStyleCnt="0"/>
      <dgm:spPr/>
    </dgm:pt>
    <dgm:pt modelId="{0ED49924-3380-40F1-BF37-26FADA7D807A}" type="pres">
      <dgm:prSet presAssocID="{41C842AD-D852-427C-8766-E97CE8F20826}" presName="composite" presStyleCnt="0"/>
      <dgm:spPr/>
    </dgm:pt>
    <dgm:pt modelId="{8493F27B-FB5B-48BF-B169-F9ECE033822C}" type="pres">
      <dgm:prSet presAssocID="{41C842AD-D852-427C-8766-E97CE8F20826}" presName="bentUpArrow1" presStyleLbl="alignImgPlace1" presStyleIdx="4" presStyleCnt="5"/>
      <dgm:spPr/>
    </dgm:pt>
    <dgm:pt modelId="{E5C9BAD2-833A-4FAD-AC96-80175A60D81B}" type="pres">
      <dgm:prSet presAssocID="{41C842AD-D852-427C-8766-E97CE8F20826}" presName="ParentText" presStyleLbl="node1" presStyleIdx="4" presStyleCnt="6" custScaleX="121477" custScaleY="110859" custLinFactNeighborX="-23417" custLinFactNeighborY="63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A0B96-AD20-46F0-9815-A31BB1D13FA7}" type="pres">
      <dgm:prSet presAssocID="{41C842AD-D852-427C-8766-E97CE8F20826}" presName="ChildText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53EAC507-D7BE-41B4-BF2A-6351A4A4DE1D}" type="pres">
      <dgm:prSet presAssocID="{C7A4533E-B896-46C2-888F-911B6FDFAF20}" presName="sibTrans" presStyleCnt="0"/>
      <dgm:spPr/>
    </dgm:pt>
    <dgm:pt modelId="{04E7C5C4-38AC-4F45-BF3B-B4B47021EF4D}" type="pres">
      <dgm:prSet presAssocID="{75EE7C06-06B7-495D-8477-1C1880279C0C}" presName="composite" presStyleCnt="0"/>
      <dgm:spPr/>
    </dgm:pt>
    <dgm:pt modelId="{20A2A06E-979A-4AA6-95DF-FFDA23518C85}" type="pres">
      <dgm:prSet presAssocID="{75EE7C06-06B7-495D-8477-1C1880279C0C}" presName="ParentText" presStyleLbl="node1" presStyleIdx="5" presStyleCnt="6" custLinFactNeighborX="-84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479895-93AE-4771-A35D-4117C1FC7085}" srcId="{9D00D4EB-CE66-4701-BF45-308642121A9B}" destId="{10773B6F-32FD-4485-B4C8-9F5305B0778D}" srcOrd="0" destOrd="0" parTransId="{F0A0B3A6-4308-4C40-A966-E4D729D6621A}" sibTransId="{5E6742C6-E8D0-4BD5-8664-FB32A3F6BE67}"/>
    <dgm:cxn modelId="{6E1712AD-0D74-469B-A183-425231741252}" type="presOf" srcId="{D25B7DD6-A034-4510-9F2B-3D9427171A3A}" destId="{4BACE460-2E47-44EE-8CCF-9668B36879DD}" srcOrd="0" destOrd="0" presId="urn:microsoft.com/office/officeart/2005/8/layout/StepDownProcess"/>
    <dgm:cxn modelId="{19B772E5-7B62-496C-8464-9BE581A16237}" srcId="{9D00D4EB-CE66-4701-BF45-308642121A9B}" destId="{C07AD82E-1233-4CB5-AF5D-2E04578C3965}" srcOrd="1" destOrd="0" parTransId="{BFBD0B5C-1A99-411B-82B6-9E098374C514}" sibTransId="{4DD99C51-C005-42DB-93D7-1CD0DBEEC902}"/>
    <dgm:cxn modelId="{53B005C0-7E11-4E47-A25E-E2257F1DC887}" type="presOf" srcId="{8C60B525-9240-41B7-9B26-DC99D2B30E55}" destId="{752D7C84-7C08-49ED-ABD5-EF9AB8FCD685}" srcOrd="0" destOrd="0" presId="urn:microsoft.com/office/officeart/2005/8/layout/StepDownProcess"/>
    <dgm:cxn modelId="{819B7E25-5C62-47F6-9076-713FDB88E535}" type="presOf" srcId="{75EE7C06-06B7-495D-8477-1C1880279C0C}" destId="{20A2A06E-979A-4AA6-95DF-FFDA23518C85}" srcOrd="0" destOrd="0" presId="urn:microsoft.com/office/officeart/2005/8/layout/StepDownProcess"/>
    <dgm:cxn modelId="{8D23EDB5-7451-402F-A4C3-9C4C4B093BA6}" srcId="{37C198D7-C511-4D86-A32C-36CF472FBD48}" destId="{D25B7DD6-A034-4510-9F2B-3D9427171A3A}" srcOrd="0" destOrd="0" parTransId="{E1162AA0-A774-4C76-8A67-383F05FA4FAD}" sibTransId="{2F8C8E78-E3DC-41A1-B7F5-FE604B67CC9C}"/>
    <dgm:cxn modelId="{21BB5E9D-6111-47DE-ABB2-A0433E7777C0}" type="presOf" srcId="{41C842AD-D852-427C-8766-E97CE8F20826}" destId="{E5C9BAD2-833A-4FAD-AC96-80175A60D81B}" srcOrd="0" destOrd="0" presId="urn:microsoft.com/office/officeart/2005/8/layout/StepDownProcess"/>
    <dgm:cxn modelId="{379782DB-4851-4D2E-AC60-DCE9D5EEEA5E}" srcId="{9D00D4EB-CE66-4701-BF45-308642121A9B}" destId="{41C842AD-D852-427C-8766-E97CE8F20826}" srcOrd="4" destOrd="0" parTransId="{7439FE43-576D-421D-A19F-05AB57AA59B5}" sibTransId="{C7A4533E-B896-46C2-888F-911B6FDFAF20}"/>
    <dgm:cxn modelId="{318DA1EA-D0C8-4C0C-8241-C47439C30993}" srcId="{9D00D4EB-CE66-4701-BF45-308642121A9B}" destId="{75EE7C06-06B7-495D-8477-1C1880279C0C}" srcOrd="5" destOrd="0" parTransId="{926B4A58-222B-4CB7-B603-1DAAF5AF1178}" sibTransId="{95D2379F-DD8C-499D-8FB8-95151DE06D7C}"/>
    <dgm:cxn modelId="{8A0B04D2-C0C8-4FFE-A7CD-0B829782AF08}" srcId="{C07AD82E-1233-4CB5-AF5D-2E04578C3965}" destId="{1F98E13C-C6BF-4999-AEDC-6DD07A25947B}" srcOrd="0" destOrd="0" parTransId="{8B09FC3F-A6E7-4106-AAE8-FCDA882BC7C5}" sibTransId="{4E076715-C657-42D8-92C9-E61F81FF5990}"/>
    <dgm:cxn modelId="{FB99259A-1565-430F-8684-09F047036CC5}" type="presOf" srcId="{C07AD82E-1233-4CB5-AF5D-2E04578C3965}" destId="{80678E59-749E-4D2D-BA4D-5F1EE9648258}" srcOrd="0" destOrd="0" presId="urn:microsoft.com/office/officeart/2005/8/layout/StepDownProcess"/>
    <dgm:cxn modelId="{64729089-EF24-410F-B99B-F509D17325EA}" srcId="{10773B6F-32FD-4485-B4C8-9F5305B0778D}" destId="{B8F22E5A-48A1-40A8-A7C3-AFFC209E0344}" srcOrd="0" destOrd="0" parTransId="{749F7669-3DAB-4805-B472-72C01AF9C14C}" sibTransId="{89B9C5ED-F88B-4C89-A962-EC1AF1A5CAF1}"/>
    <dgm:cxn modelId="{CADBD034-25D9-44D9-8732-5C2DA21D9995}" type="presOf" srcId="{B1ECF2D3-6BC9-4B88-AD3A-108DC4556890}" destId="{7767F0F8-7404-4F61-9AEB-C1DCB9A01AA5}" srcOrd="0" destOrd="0" presId="urn:microsoft.com/office/officeart/2005/8/layout/StepDownProcess"/>
    <dgm:cxn modelId="{66531798-F8F0-44A2-B0AB-9983B35AB6B7}" type="presOf" srcId="{1F98E13C-C6BF-4999-AEDC-6DD07A25947B}" destId="{6F15C066-E470-4A49-B35B-9881FE107540}" srcOrd="0" destOrd="0" presId="urn:microsoft.com/office/officeart/2005/8/layout/StepDownProcess"/>
    <dgm:cxn modelId="{718F291F-C704-42CA-9426-5B5692339899}" type="presOf" srcId="{10773B6F-32FD-4485-B4C8-9F5305B0778D}" destId="{AC28C661-B9CA-47E0-8A07-7763E2AFC7C8}" srcOrd="0" destOrd="0" presId="urn:microsoft.com/office/officeart/2005/8/layout/StepDownProcess"/>
    <dgm:cxn modelId="{2B635E67-2B06-4E7A-AB31-05C29493DA14}" type="presOf" srcId="{B8F22E5A-48A1-40A8-A7C3-AFFC209E0344}" destId="{1D035721-9E9C-4CB9-90AA-D485D39D70AE}" srcOrd="0" destOrd="0" presId="urn:microsoft.com/office/officeart/2005/8/layout/StepDownProcess"/>
    <dgm:cxn modelId="{03C08FC3-8F5C-48DC-9AB3-E285506E535F}" type="presOf" srcId="{9D00D4EB-CE66-4701-BF45-308642121A9B}" destId="{28578B40-BF38-4718-9BCD-1D63D592A861}" srcOrd="0" destOrd="0" presId="urn:microsoft.com/office/officeart/2005/8/layout/StepDownProcess"/>
    <dgm:cxn modelId="{2CB9E68F-7620-4BBC-A298-2171CCFDF135}" srcId="{B1ECF2D3-6BC9-4B88-AD3A-108DC4556890}" destId="{8C60B525-9240-41B7-9B26-DC99D2B30E55}" srcOrd="0" destOrd="0" parTransId="{580200FC-1C77-485A-BE17-5819D94CB141}" sibTransId="{F2707CD5-ABC5-4AEB-BF85-4F03F404B8D8}"/>
    <dgm:cxn modelId="{5A8268D1-D985-487F-AFED-CCCC8DD7F1D7}" type="presOf" srcId="{37C198D7-C511-4D86-A32C-36CF472FBD48}" destId="{F122BE1E-D827-40B8-AA5E-43BD69EECFC4}" srcOrd="0" destOrd="0" presId="urn:microsoft.com/office/officeart/2005/8/layout/StepDownProcess"/>
    <dgm:cxn modelId="{065A157D-D4EE-4326-8C3F-6FAD680C92D2}" srcId="{9D00D4EB-CE66-4701-BF45-308642121A9B}" destId="{37C198D7-C511-4D86-A32C-36CF472FBD48}" srcOrd="2" destOrd="0" parTransId="{3B3B2A8D-3FF4-4E3E-A632-35562A8C76D2}" sibTransId="{A4C184AF-5275-4CFF-A605-096A34921D6D}"/>
    <dgm:cxn modelId="{0F749FB1-934B-4FCA-AFB6-F8F01CA8BF8B}" srcId="{9D00D4EB-CE66-4701-BF45-308642121A9B}" destId="{B1ECF2D3-6BC9-4B88-AD3A-108DC4556890}" srcOrd="3" destOrd="0" parTransId="{8BAA89A9-E72F-4C36-AFEA-E4F228E7885B}" sibTransId="{10062C1E-FF82-4D2A-B743-F7ACCCED735B}"/>
    <dgm:cxn modelId="{33C7A36F-C9BD-4828-B23A-DD96D37F070D}" type="presParOf" srcId="{28578B40-BF38-4718-9BCD-1D63D592A861}" destId="{A9CB5DA7-697A-4B79-816C-D7360303C073}" srcOrd="0" destOrd="0" presId="urn:microsoft.com/office/officeart/2005/8/layout/StepDownProcess"/>
    <dgm:cxn modelId="{41CB29EA-80C8-4B45-BF40-59720600888D}" type="presParOf" srcId="{A9CB5DA7-697A-4B79-816C-D7360303C073}" destId="{8E3D540C-CC33-4C1F-9776-7511141378B4}" srcOrd="0" destOrd="0" presId="urn:microsoft.com/office/officeart/2005/8/layout/StepDownProcess"/>
    <dgm:cxn modelId="{810833FC-5AD3-4A11-8EDC-30E6DE03D567}" type="presParOf" srcId="{A9CB5DA7-697A-4B79-816C-D7360303C073}" destId="{AC28C661-B9CA-47E0-8A07-7763E2AFC7C8}" srcOrd="1" destOrd="0" presId="urn:microsoft.com/office/officeart/2005/8/layout/StepDownProcess"/>
    <dgm:cxn modelId="{7E27EB9D-EB11-4FDD-BFE3-7711372EE98E}" type="presParOf" srcId="{A9CB5DA7-697A-4B79-816C-D7360303C073}" destId="{1D035721-9E9C-4CB9-90AA-D485D39D70AE}" srcOrd="2" destOrd="0" presId="urn:microsoft.com/office/officeart/2005/8/layout/StepDownProcess"/>
    <dgm:cxn modelId="{13282CDE-D69B-4D8E-BC4F-89554A58805D}" type="presParOf" srcId="{28578B40-BF38-4718-9BCD-1D63D592A861}" destId="{F3562400-9FA0-4124-9AFC-E14D97E232ED}" srcOrd="1" destOrd="0" presId="urn:microsoft.com/office/officeart/2005/8/layout/StepDownProcess"/>
    <dgm:cxn modelId="{3313EC8E-F462-4319-A6AF-BD6CB686255D}" type="presParOf" srcId="{28578B40-BF38-4718-9BCD-1D63D592A861}" destId="{61C1F5AA-D5C4-41DB-89C0-C407536AA255}" srcOrd="2" destOrd="0" presId="urn:microsoft.com/office/officeart/2005/8/layout/StepDownProcess"/>
    <dgm:cxn modelId="{55771261-FFA7-4D6C-A950-71D18205A4E3}" type="presParOf" srcId="{61C1F5AA-D5C4-41DB-89C0-C407536AA255}" destId="{4DDD04D8-71BB-4360-A4D3-CD660CD87370}" srcOrd="0" destOrd="0" presId="urn:microsoft.com/office/officeart/2005/8/layout/StepDownProcess"/>
    <dgm:cxn modelId="{FD2D6CE6-CFED-4563-8479-FCF312D2FF4B}" type="presParOf" srcId="{61C1F5AA-D5C4-41DB-89C0-C407536AA255}" destId="{80678E59-749E-4D2D-BA4D-5F1EE9648258}" srcOrd="1" destOrd="0" presId="urn:microsoft.com/office/officeart/2005/8/layout/StepDownProcess"/>
    <dgm:cxn modelId="{A7EAE68A-20BF-47B6-839B-E6AEF9723ED8}" type="presParOf" srcId="{61C1F5AA-D5C4-41DB-89C0-C407536AA255}" destId="{6F15C066-E470-4A49-B35B-9881FE107540}" srcOrd="2" destOrd="0" presId="urn:microsoft.com/office/officeart/2005/8/layout/StepDownProcess"/>
    <dgm:cxn modelId="{DE3CBDEE-3AA4-4C18-91EC-FED15623C6FD}" type="presParOf" srcId="{28578B40-BF38-4718-9BCD-1D63D592A861}" destId="{67D8A1D9-359C-486A-ADB7-FB4A540D8FEC}" srcOrd="3" destOrd="0" presId="urn:microsoft.com/office/officeart/2005/8/layout/StepDownProcess"/>
    <dgm:cxn modelId="{D81C36BA-BE6D-4A77-BCC9-63273405C499}" type="presParOf" srcId="{28578B40-BF38-4718-9BCD-1D63D592A861}" destId="{98AB1F29-2471-45F5-A165-B00DFE738DF4}" srcOrd="4" destOrd="0" presId="urn:microsoft.com/office/officeart/2005/8/layout/StepDownProcess"/>
    <dgm:cxn modelId="{C6B185AC-0362-4F5B-8E5F-6564F751EC89}" type="presParOf" srcId="{98AB1F29-2471-45F5-A165-B00DFE738DF4}" destId="{CDA431CA-9658-4AC5-BB97-EB13A2AF6E8A}" srcOrd="0" destOrd="0" presId="urn:microsoft.com/office/officeart/2005/8/layout/StepDownProcess"/>
    <dgm:cxn modelId="{0E96A35F-21EE-406F-A720-615C855F5520}" type="presParOf" srcId="{98AB1F29-2471-45F5-A165-B00DFE738DF4}" destId="{F122BE1E-D827-40B8-AA5E-43BD69EECFC4}" srcOrd="1" destOrd="0" presId="urn:microsoft.com/office/officeart/2005/8/layout/StepDownProcess"/>
    <dgm:cxn modelId="{C805C52D-103A-4959-8B62-26AB0C027099}" type="presParOf" srcId="{98AB1F29-2471-45F5-A165-B00DFE738DF4}" destId="{4BACE460-2E47-44EE-8CCF-9668B36879DD}" srcOrd="2" destOrd="0" presId="urn:microsoft.com/office/officeart/2005/8/layout/StepDownProcess"/>
    <dgm:cxn modelId="{9A354FC3-BA68-4D3D-B766-450A0C35D2B2}" type="presParOf" srcId="{28578B40-BF38-4718-9BCD-1D63D592A861}" destId="{E182E739-8397-4F9C-A86A-F6364A0896C2}" srcOrd="5" destOrd="0" presId="urn:microsoft.com/office/officeart/2005/8/layout/StepDownProcess"/>
    <dgm:cxn modelId="{72D5A2F6-61D5-4FCD-8779-20FD9565DE26}" type="presParOf" srcId="{28578B40-BF38-4718-9BCD-1D63D592A861}" destId="{1727329B-B1C0-4C08-9728-1B4ACBE4527C}" srcOrd="6" destOrd="0" presId="urn:microsoft.com/office/officeart/2005/8/layout/StepDownProcess"/>
    <dgm:cxn modelId="{CA32BDC2-C7C4-4A9F-8D44-3F649296716E}" type="presParOf" srcId="{1727329B-B1C0-4C08-9728-1B4ACBE4527C}" destId="{38C0E816-51D9-493A-9227-0575904B6E6B}" srcOrd="0" destOrd="0" presId="urn:microsoft.com/office/officeart/2005/8/layout/StepDownProcess"/>
    <dgm:cxn modelId="{DB830085-4ED9-4C14-BE92-E385015BC406}" type="presParOf" srcId="{1727329B-B1C0-4C08-9728-1B4ACBE4527C}" destId="{7767F0F8-7404-4F61-9AEB-C1DCB9A01AA5}" srcOrd="1" destOrd="0" presId="urn:microsoft.com/office/officeart/2005/8/layout/StepDownProcess"/>
    <dgm:cxn modelId="{FEDA661D-F71A-4B58-B6AF-D439FE76C874}" type="presParOf" srcId="{1727329B-B1C0-4C08-9728-1B4ACBE4527C}" destId="{752D7C84-7C08-49ED-ABD5-EF9AB8FCD685}" srcOrd="2" destOrd="0" presId="urn:microsoft.com/office/officeart/2005/8/layout/StepDownProcess"/>
    <dgm:cxn modelId="{DB47BCCC-B54D-4275-8639-3D21441D58BC}" type="presParOf" srcId="{28578B40-BF38-4718-9BCD-1D63D592A861}" destId="{D6DB485A-DD6B-4144-B9A4-D5612883EB51}" srcOrd="7" destOrd="0" presId="urn:microsoft.com/office/officeart/2005/8/layout/StepDownProcess"/>
    <dgm:cxn modelId="{99E44353-86D2-4EFC-A964-67235F6D1F59}" type="presParOf" srcId="{28578B40-BF38-4718-9BCD-1D63D592A861}" destId="{0ED49924-3380-40F1-BF37-26FADA7D807A}" srcOrd="8" destOrd="0" presId="urn:microsoft.com/office/officeart/2005/8/layout/StepDownProcess"/>
    <dgm:cxn modelId="{91945146-2E71-47E3-8A4B-EC73D02E608B}" type="presParOf" srcId="{0ED49924-3380-40F1-BF37-26FADA7D807A}" destId="{8493F27B-FB5B-48BF-B169-F9ECE033822C}" srcOrd="0" destOrd="0" presId="urn:microsoft.com/office/officeart/2005/8/layout/StepDownProcess"/>
    <dgm:cxn modelId="{39079F65-AFBB-4287-8F1D-5DE24CC05CD9}" type="presParOf" srcId="{0ED49924-3380-40F1-BF37-26FADA7D807A}" destId="{E5C9BAD2-833A-4FAD-AC96-80175A60D81B}" srcOrd="1" destOrd="0" presId="urn:microsoft.com/office/officeart/2005/8/layout/StepDownProcess"/>
    <dgm:cxn modelId="{FAA7A033-FE2F-45C4-8400-49118955BF79}" type="presParOf" srcId="{0ED49924-3380-40F1-BF37-26FADA7D807A}" destId="{87AA0B96-AD20-46F0-9815-A31BB1D13FA7}" srcOrd="2" destOrd="0" presId="urn:microsoft.com/office/officeart/2005/8/layout/StepDownProcess"/>
    <dgm:cxn modelId="{12EA92AA-2B99-47F9-BB26-C25D12F930F4}" type="presParOf" srcId="{28578B40-BF38-4718-9BCD-1D63D592A861}" destId="{53EAC507-D7BE-41B4-BF2A-6351A4A4DE1D}" srcOrd="9" destOrd="0" presId="urn:microsoft.com/office/officeart/2005/8/layout/StepDownProcess"/>
    <dgm:cxn modelId="{C4DEF371-328D-4716-8013-5CE8B68C6F39}" type="presParOf" srcId="{28578B40-BF38-4718-9BCD-1D63D592A861}" destId="{04E7C5C4-38AC-4F45-BF3B-B4B47021EF4D}" srcOrd="10" destOrd="0" presId="urn:microsoft.com/office/officeart/2005/8/layout/StepDownProcess"/>
    <dgm:cxn modelId="{8EC0BF9B-ADF3-4EFA-A632-E22686976C47}" type="presParOf" srcId="{04E7C5C4-38AC-4F45-BF3B-B4B47021EF4D}" destId="{20A2A06E-979A-4AA6-95DF-FFDA23518C8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D540C-CC33-4C1F-9776-7511141378B4}">
      <dsp:nvSpPr>
        <dsp:cNvPr id="0" name=""/>
        <dsp:cNvSpPr/>
      </dsp:nvSpPr>
      <dsp:spPr>
        <a:xfrm rot="5400000">
          <a:off x="682195" y="800162"/>
          <a:ext cx="688586" cy="7839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28C661-B9CA-47E0-8A07-7763E2AFC7C8}">
      <dsp:nvSpPr>
        <dsp:cNvPr id="0" name=""/>
        <dsp:cNvSpPr/>
      </dsp:nvSpPr>
      <dsp:spPr>
        <a:xfrm>
          <a:off x="467328" y="103019"/>
          <a:ext cx="1159173" cy="81138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High School</a:t>
          </a:r>
          <a:endParaRPr lang="en-US" sz="2000" b="1" kern="1200" dirty="0"/>
        </a:p>
      </dsp:txBody>
      <dsp:txXfrm>
        <a:off x="506944" y="142635"/>
        <a:ext cx="1079941" cy="732151"/>
      </dsp:txXfrm>
    </dsp:sp>
    <dsp:sp modelId="{1D035721-9E9C-4CB9-90AA-D485D39D70AE}">
      <dsp:nvSpPr>
        <dsp:cNvPr id="0" name=""/>
        <dsp:cNvSpPr/>
      </dsp:nvSpPr>
      <dsp:spPr>
        <a:xfrm>
          <a:off x="1695807" y="258602"/>
          <a:ext cx="2405664" cy="65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 You’ve started! You are in Advanced Biotechnology in high school!</a:t>
          </a:r>
          <a:endParaRPr lang="en-US" sz="1100" kern="1200" dirty="0"/>
        </a:p>
      </dsp:txBody>
      <dsp:txXfrm>
        <a:off x="1695807" y="258602"/>
        <a:ext cx="2405664" cy="655796"/>
      </dsp:txXfrm>
    </dsp:sp>
    <dsp:sp modelId="{4DDD04D8-71BB-4360-A4D3-CD660CD87370}">
      <dsp:nvSpPr>
        <dsp:cNvPr id="0" name=""/>
        <dsp:cNvSpPr/>
      </dsp:nvSpPr>
      <dsp:spPr>
        <a:xfrm rot="5400000">
          <a:off x="2105075" y="1711614"/>
          <a:ext cx="688586" cy="7839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78E59-749E-4D2D-BA4D-5F1EE9648258}">
      <dsp:nvSpPr>
        <dsp:cNvPr id="0" name=""/>
        <dsp:cNvSpPr/>
      </dsp:nvSpPr>
      <dsp:spPr>
        <a:xfrm>
          <a:off x="1431624" y="1093613"/>
          <a:ext cx="1463978" cy="81138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Undergraduate in Biotechnology</a:t>
          </a:r>
          <a:endParaRPr lang="en-US" sz="1400" b="1" kern="1200" dirty="0"/>
        </a:p>
      </dsp:txBody>
      <dsp:txXfrm>
        <a:off x="1471240" y="1133229"/>
        <a:ext cx="1384746" cy="732151"/>
      </dsp:txXfrm>
    </dsp:sp>
    <dsp:sp modelId="{6F15C066-E470-4A49-B35B-9881FE107540}">
      <dsp:nvSpPr>
        <dsp:cNvPr id="0" name=""/>
        <dsp:cNvSpPr/>
      </dsp:nvSpPr>
      <dsp:spPr>
        <a:xfrm>
          <a:off x="3134328" y="1143002"/>
          <a:ext cx="2903912" cy="65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 dirty="0" smtClean="0"/>
            <a:t> </a:t>
          </a:r>
          <a:r>
            <a:rPr lang="en-US" sz="1100" kern="1200" dirty="0" smtClean="0"/>
            <a:t>Undergraduate research is advised to increase your chances for getting to a top graduate school</a:t>
          </a:r>
          <a:endParaRPr lang="en-US" sz="1000" kern="1200" dirty="0"/>
        </a:p>
      </dsp:txBody>
      <dsp:txXfrm>
        <a:off x="3134328" y="1143002"/>
        <a:ext cx="2903912" cy="655796"/>
      </dsp:txXfrm>
    </dsp:sp>
    <dsp:sp modelId="{CDA431CA-9658-4AC5-BB97-EB13A2AF6E8A}">
      <dsp:nvSpPr>
        <dsp:cNvPr id="0" name=""/>
        <dsp:cNvSpPr/>
      </dsp:nvSpPr>
      <dsp:spPr>
        <a:xfrm rot="5400000">
          <a:off x="3456357" y="2623066"/>
          <a:ext cx="688586" cy="7839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2BE1E-D827-40B8-AA5E-43BD69EECFC4}">
      <dsp:nvSpPr>
        <dsp:cNvPr id="0" name=""/>
        <dsp:cNvSpPr/>
      </dsp:nvSpPr>
      <dsp:spPr>
        <a:xfrm>
          <a:off x="2842885" y="1931814"/>
          <a:ext cx="1363095" cy="81138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Master’s of Science in Biotechnology</a:t>
          </a:r>
          <a:endParaRPr lang="en-US" sz="1400" b="1" kern="1200" dirty="0"/>
        </a:p>
      </dsp:txBody>
      <dsp:txXfrm>
        <a:off x="2882501" y="1971430"/>
        <a:ext cx="1283863" cy="732151"/>
      </dsp:txXfrm>
    </dsp:sp>
    <dsp:sp modelId="{4BACE460-2E47-44EE-8CCF-9668B36879DD}">
      <dsp:nvSpPr>
        <dsp:cNvPr id="0" name=""/>
        <dsp:cNvSpPr/>
      </dsp:nvSpPr>
      <dsp:spPr>
        <a:xfrm>
          <a:off x="4277323" y="1981201"/>
          <a:ext cx="2288536" cy="65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 More of a focus on research and some coursework. Author a thesis.</a:t>
          </a:r>
          <a:endParaRPr lang="en-US" sz="1100" kern="1200" dirty="0"/>
        </a:p>
      </dsp:txBody>
      <dsp:txXfrm>
        <a:off x="4277323" y="1981201"/>
        <a:ext cx="2288536" cy="655796"/>
      </dsp:txXfrm>
    </dsp:sp>
    <dsp:sp modelId="{38C0E816-51D9-493A-9227-0575904B6E6B}">
      <dsp:nvSpPr>
        <dsp:cNvPr id="0" name=""/>
        <dsp:cNvSpPr/>
      </dsp:nvSpPr>
      <dsp:spPr>
        <a:xfrm rot="5400000">
          <a:off x="4841235" y="3534518"/>
          <a:ext cx="688586" cy="7839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7F0F8-7404-4F61-9AEB-C1DCB9A01AA5}">
      <dsp:nvSpPr>
        <dsp:cNvPr id="0" name=""/>
        <dsp:cNvSpPr/>
      </dsp:nvSpPr>
      <dsp:spPr>
        <a:xfrm>
          <a:off x="4205577" y="2771206"/>
          <a:ext cx="1460651" cy="81138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PhD in Biotechnology</a:t>
          </a:r>
          <a:endParaRPr lang="en-US" sz="1500" b="1" kern="1200" dirty="0"/>
        </a:p>
      </dsp:txBody>
      <dsp:txXfrm>
        <a:off x="4245193" y="2810822"/>
        <a:ext cx="1381419" cy="732151"/>
      </dsp:txXfrm>
    </dsp:sp>
    <dsp:sp modelId="{752D7C84-7C08-49ED-ABD5-EF9AB8FCD685}">
      <dsp:nvSpPr>
        <dsp:cNvPr id="0" name=""/>
        <dsp:cNvSpPr/>
      </dsp:nvSpPr>
      <dsp:spPr>
        <a:xfrm>
          <a:off x="5860201" y="2845220"/>
          <a:ext cx="2003654" cy="65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ctr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Strong emphasis in research, occasional coursework. Author a dissertation</a:t>
          </a:r>
          <a:endParaRPr lang="en-US" sz="1100" kern="1200" dirty="0"/>
        </a:p>
      </dsp:txBody>
      <dsp:txXfrm>
        <a:off x="5860201" y="2845220"/>
        <a:ext cx="2003654" cy="655796"/>
      </dsp:txXfrm>
    </dsp:sp>
    <dsp:sp modelId="{8493F27B-FB5B-48BF-B169-F9ECE033822C}">
      <dsp:nvSpPr>
        <dsp:cNvPr id="0" name=""/>
        <dsp:cNvSpPr/>
      </dsp:nvSpPr>
      <dsp:spPr>
        <a:xfrm rot="5400000">
          <a:off x="6151074" y="4490024"/>
          <a:ext cx="688586" cy="7839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9BAD2-833A-4FAD-AC96-80175A60D81B}">
      <dsp:nvSpPr>
        <dsp:cNvPr id="0" name=""/>
        <dsp:cNvSpPr/>
      </dsp:nvSpPr>
      <dsp:spPr>
        <a:xfrm>
          <a:off x="5572719" y="3733800"/>
          <a:ext cx="1408129" cy="89949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Industry or Academia Career</a:t>
          </a:r>
          <a:endParaRPr lang="en-US" sz="1600" b="1" kern="1200" dirty="0"/>
        </a:p>
      </dsp:txBody>
      <dsp:txXfrm>
        <a:off x="5616636" y="3777717"/>
        <a:ext cx="1320295" cy="811658"/>
      </dsp:txXfrm>
    </dsp:sp>
    <dsp:sp modelId="{87AA0B96-AD20-46F0-9815-A31BB1D13FA7}">
      <dsp:nvSpPr>
        <dsp:cNvPr id="0" name=""/>
        <dsp:cNvSpPr/>
      </dsp:nvSpPr>
      <dsp:spPr>
        <a:xfrm>
          <a:off x="7127815" y="3804096"/>
          <a:ext cx="843072" cy="65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2A06E-979A-4AA6-95DF-FFDA23518C85}">
      <dsp:nvSpPr>
        <dsp:cNvPr id="0" name=""/>
        <dsp:cNvSpPr/>
      </dsp:nvSpPr>
      <dsp:spPr>
        <a:xfrm>
          <a:off x="7082371" y="4638164"/>
          <a:ext cx="1159173" cy="81138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Nobel Prize Winner!</a:t>
          </a:r>
          <a:endParaRPr lang="en-US" sz="1600" b="1" kern="1200" dirty="0"/>
        </a:p>
      </dsp:txBody>
      <dsp:txXfrm>
        <a:off x="7121987" y="4677780"/>
        <a:ext cx="1079941" cy="732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C2EAD-A0B2-4F25-B07A-AA10FB74CE11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8BBC4-9340-43A0-8230-8918FD40D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8BBC4-9340-43A0-8230-8918FD40D1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5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E8F176-43FE-4D2A-AA3F-FB05A899D9FA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CE9DCB-DC67-425F-8506-73AAA571789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jpe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Exploring Career Pathways:</a:t>
            </a:r>
            <a:br>
              <a:rPr lang="en-US" b="1" dirty="0" smtClean="0"/>
            </a:br>
            <a:r>
              <a:rPr lang="en-US" b="1" dirty="0" smtClean="0"/>
              <a:t>Biotechnology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Biotechnology (c)(4)(D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8" y="3543300"/>
            <a:ext cx="35052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4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Biotechnology?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You are on the cutting edge of science!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You are addressing serious issues with science!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Biotechnology is a growing field 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Rewarding career: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Average annual wage of U.S. bioscience workers was $71,000 in 2006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You are not limited – there is a lot of potential to move between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0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Typical Career Pathway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09105065"/>
              </p:ext>
            </p:extLst>
          </p:nvPr>
        </p:nvGraphicFramePr>
        <p:xfrm>
          <a:off x="152400" y="1143000"/>
          <a:ext cx="883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47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Hires Biotechnology Graduates?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b="1" u="sng" dirty="0" smtClean="0">
                <a:solidFill>
                  <a:schemeClr val="bg1"/>
                </a:solidFill>
              </a:rPr>
              <a:t>Agricultural / Plant (Green) Biotechnology</a:t>
            </a:r>
            <a:endParaRPr lang="en-US" b="1" u="sng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monsanto.com/Style%20Library/Images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6" y="2369348"/>
            <a:ext cx="2908093" cy="97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upont.ca/content/dam/assets/corporate-functions/our-approach/images/dupont_pioneer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780" y="2336691"/>
            <a:ext cx="2133600" cy="100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oklahomafarmreport.com/wire/news/2014/10/media/06273_bayer_CropScienc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3403527"/>
            <a:ext cx="4276725" cy="80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smartorg.com/wp-content/uploads/2013/07/DAS_Logo_RGB-2013-07-2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9" y="4212638"/>
            <a:ext cx="3629025" cy="54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realagriculture.com/wp-content/uploads/2012/11/BASF-Logo-660x330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34" y="5196657"/>
            <a:ext cx="2101850" cy="105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frontierstrategygroup.com/wp-content/uploads/2014/08/syngenta-logo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143" y="4780204"/>
            <a:ext cx="2031243" cy="67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6" descr="data:image/jpeg;base64,/9j/4AAQSkZJRgABAQAAAQABAAD/2wCEAAkGBxQSEBAUExQUFRUXFRgYFxgYFxYYFxgdGBYaGBcWGBsfHSggGR4lGxgXIjEiJSkrLi4uGSAzODMsNzQtMisBCgoKDg0OGxAQGywkHyQsLDcvNCwsLCwsLDQtLCw0LDUsLCwsLC4sLCwsLCw3LCwsLCwsLCwsLCwsLCwsLCwsLP/AABEIAJMBVgMBIgACEQEDEQH/xAAcAAEAAgMBAQEAAAAAAAAAAAAABQYDBAcBAgj/xABPEAACAQMCAgcCBg4GCAcAAAABAgMABBEFEiExBgcTQVFhcSKBFDJCUpGhCBUjJDM1YnJ0gpKxs8EWJVNz0dI0VIOTsrTh8BcmNnWUwvH/xAAZAQEBAQEBAQAAAAAAAAAAAAAAAQIDBAX/xAAxEQEAAgECAwUGBQUAAAAAAAAAARECAyESMUEiUWFx0TJCgZHB8BMUUqHhBCNygrH/2gAMAwEAAhEDEQA/AO40pSgUpSgUpSgUpSgUpSgUpSgUpSgUpSgUpSgUpSgUpSgUpSgUpSgUpSgUpSgUpSg0Nc1IW8DykZI4KPEngB/33A1XLLo9NdKJbqeQbxkIvDAPEcDwHDux6nNbXWGp+CKe4SqT6bWH7yKsyEEAjljhXjywjV1pxz5REbed+jtE8GETHOVX/oHb/wBpP+1H/kp/QO3/ALSf9qP/ACVaqVv8nofphn8bPvVX+gdv/aT/ALUf+SvpehUS8UllDdxJH/1Cn66tFKfk9H9J+Nn3q7ol7LHcNazncdu+Nzx3DvGe/v8AoI8zYqrmq8dSsMcwspPptIH15qx1rQme1jPSfpE/U1Ok98FKUru5lKUoFKUoFKUoFKUoFKUoFKUoFKUoFKUoFKUoFKUoFKUoFKUoFKUoFKUoFKUoFK8Jr5yfAe8/9KD7pWNnYfJz6Hj9eK8juVJxnDeB4H6DUuCmrrtj29vLH3svs/nDiv1gVpdDr/tbVAfjx/c2B5+zyz7se/NTlVO/+8b0TcoJztl8Ffnu/efe/lXn1v7ecavTlP0n4T/10w7WM4/JbKV4DXtelzKUqu9LNTYBbaHjNNwGPkqeZ8s8fQZPdXPV1I08ZylrHGcpph0V/hN/cXA4xxjsoz4+JH1n9YVaK0dG01beFI17hxPix5n/AL7sVuscc+FZ0MJww7XOd5+K5zEztye0rQm1mFcjeCRzC8cV8Q65AxADgE8gcg1v8TDlcJwz3JKleA55UrbL2lKUClKUClKUClKUClKUClKUClKUClKUClKUClKUClKUClKUClKUClKUClKUCsU8CuMMM/vHmDzB8xWWlJixFytLBx4yx9/9ov8AmH/TzNZZViu4GXIZGGDjmDzB8iOB+it+obUNMZGM1t7L/KT5L954cBnn4ZyeKkk1xyicY747vT0bib8JafRu9aFzZzn20/BN3OncB7hw9CO6rLVZuVS/j4fc7iPiucggg8eOAduQO7KkDIB4Uj6UdnbuZ1IlQ7NuMb2A7u4dxPcMgjmM8dLVjTisp7PSfDunxj928sJym459Uj0g1pbWPJ9p24Inex/wFanRnR2QtcT+1PJxOfkA/J9eXpgD11tE0t2c3l5jfjKKeAjA5Eg8sdw7uZ48pMyPc/EJjh+dyd/zfmjzpjeplGplH+MfWfvbzJrGOGPjLNdamA2yJTJJ4Dkv5x7qwjS2k4zuW/IXgnoe88KkLW2WNdqAAfv8z41mr0cF+1/DnxVya0WnxLjEacPIE/TzrX1HRIZlIZAD3MoCsD3EEVI0qzp4zFTGyRlMbq90XmdTJBKcmMnDeIBxmle2Z+/Z/wA0/wDEKVz0dsa7m8+drBSlK7uZSlKBSlKBSlKBSlKBSlKBSlKBSlKBSlKBSlKBSlKBSlKBSlKBSlKBSlKBSlKBSlQWt9IBG3ZQr2s54BBxC+b/AL8fTgcaxqamOEXkuOM5TUNPpi0cWyVWKXGRtC837skeQ4Z7+RzyqGtrd7gzTSy7bmIgrGwwqhTwGDnvIA8DjOc1YNI0Ps2NzdN2kx4kn4qeS+f/AODz+NX0d5yLiPEcqYMYIHtAdz+Z7vCvn6mlnn25j/X6+b0Y5xHZv4/fR7pN58MbE3slOcPEbiMZds8xkj2e7IznIJslVWMLer2ifcbuI4YcsEZ4N3454PdxHEZBktH1neximGyZeBB4bvTzxx8xxGeOPTo6kdZu+U9/pPg55493yTFKUr1ORSlKCtWJ+/p/Rv3pSsdi33/cej/vipXm0eU+cuufTyWmlKV6XIpSlApSlApSlApSlApSlApSlApSlApSlApSlApSlApSlApSlApSlBhvHKozAEkccDmQDkgeZAIr7hlDqrKQVIBBHIg8jX3UTcaQwYtbzNCSclcBoyTxJ2n4pPeRWMpyjeItqKlLVq6hqMUC7pXCjuzzPoOZ91RjaZdtwa72j8iJQfp5j3VksejcMbb2DSv8+Q7j/hXOc9Sdsca8/SL+i1jHOfk0Te3N7wgBggPOVh7bD8gd3r9Y5VL6TpEVspCDifjO3Fm8yf5cqkK1Lj222D4o4v8AyX30x0oxniy3y++XcTle0bQ+UXtW3H8GD7I+cfnHy8BW7XgGOAr2u0RTMygNf0xw4urf8Mg9pe6Ve9SO84/d4gY+1SHUIEkX2WHJh8ZGHEqfEZwcehGDg1OVVtUQ2Nx8JQHsZCBOo+STykA9frz48PLq4xpzOXuzz9fX5umMzlt16ejattVkgYRXIPgsgyQ3+P8AxDvBA3GdjkDAFSCDxBByD5g1jljSVMMFdGHfggjmDUQ+iyREtbSEZ4lGPA/rYP0sGPmK6Rx4eMfv/LO2XhKdpUH9srlPwkG7zXdx9Aof68elfE2rTyDbFCyk/KZZMj0DIqk+rD31Z18fG+6tzgloae26/ucceMg/Z7EH6zSpbo9ootwzE5dufHOOOefeSeJPfw8BSs6GnMY3lzmbXPKL2U/VeuSzjk7O3jnunzgdmoCMR3KSdzeoUg1pzdb8kQ3z6VdxR97tuA48B8aNR9dU77H9QdVl8rOQjy+7QjI9xP01+g5YwylWAZSCCCMgg8CCO8V68ojGaZmomkD0Q6YW2pRs9uxymN8bjbImeWRkgg4OCCRwPnWx0o6S2+nwGa4Yhc4VQMu7YztQd5+gDvIrjnVBGIekF7CmQircxgZ+Sk6hfox++venrHUukkFmxPZRvHFjJ4gqJpyPAkezn8gU4dyt1gj62rubL2uk3EsOThwZDnBwfiRMoPkCasfQzrLtr+TsGV7e54jspPlFfjBG4ZI4+yQDwPDgaukUYVVVQFVQAABgADgAB3DFcU6/7Hsbmwu4vYkO5S68DuiKPE3qMtx/JHhSKnYip2Xvpn1jQaZcRwzwztvQOHQIUxuKkcWBJGMkY7xVxjcMAQcgjII5EHka5J1qWv2w0Oz1BV+6RpHKwHHCTKolX0D7TnwQ1ZepzW/hWlQgnLwEwN6IB2Z/3ZTj4g1JjaytrT/S7pJFp1q1xMGZQyqFTG5ixwAMkDlk8+QNfWj9II57FLxg0MTIZPuu0FUGfabBIAIG7nyIrmfXRM15f6bpkZOWYO+OOC5KK36qCVvQ1l6+tQ+D2NlZReyjniBy7O3ChU9NzIf1KsY3REcm1ddcJllaPTrCe72829seh2KjMAePFtvpWfSut5BMsOoWk1i7cmfcV48iwZVZRnvwR4kVaurzRVs9NtI1UBjGskh72kdQzknv4nA8gBUV1y6Us+kXDEAvDtlQ94wwD49ULD6KbXRtdLRreqrb2stxtaRUTftjwWYfk9x51Qf/ABjj/wBQvv2F/wAaz9ROstPppic5NvIY1J57CAyD3ZZR5KKver6lHbQSzynEcaF2PkByHiTyA7yalVNJy2c5PXXAHVDZ3YYkALiPccnAwC2Tmp/pv1iQ6ZNHHNBO+9N6sgj2nDEFeLA5HDP5wrnvVdp8mq6tcalcjKxPuUHivaEfckHiI0wfHOw1c+u7QPhOmtKozJbHtR47DwlHptw/+zFWYi6amIul60+8SaKKWM5SRFdT4qwDA/Qaxa1qaWtvPcSZ2RIztjGTtGdoz3nkPM1Q+ojXO305oGOXtn28+PZvloz9O9R5IK1ev7WSlnBaJkvcSZIAySkRBxjxMhjx44NTh3pK3paej3TuC6sZ70pLDDCWDGQDJ2qGJUKTke1j14VU365e1cpZadc3OOfEg47jtRJCB64qV1vRBZdGZ7fhlLU7yO92O6Q+9y1Rn2PP+gXf6Uf4MVWoqZNqtktet8RypHqFjcWe7kzbmGO9iGRGwPFQ1Z9W63Iu1aKwtpr915mMME54ypCszDPftwe4mtjrzt1bR5GIBZJYip71JcISP1WI99fPUVAq6QjAAM80pY44khtoz7gBTarNqtHWPXKqzCK/sprQnHElm2g/KZGRGC8DxANdRhlV1VlIZWAKkHIIIyCD3giuWfZD26mxtJMDetzsB7wrxSFh6Eop9wra0vXWtOikdwD7a2+yM+DNIYoz+qSp91JiKuCtrhv9K+tCG1nNtbxSXlyCQY4uSkc1LAMSw7wqnGDnBqEj64nhkRb/AE6e2VuTe1nzIV403AZ44J9K1upzUtOs7IyzXVul1MzGTfIvaKoYhEOTkA43+Zf0qe6f9JdLutNvIjdW0jdkzRgOrN2iqTGVAOc7sDh3EjlmlRdUbXS9abfx3EUc0Lh43GVYciP5HPAg8QQRVF6T9a8NvcG2toJLycEqVj4KGHNAQGZmGDnapA8c5xX/ALH+9le11GAE4Qo8ZPINKrhgPDjGpx5nxqu9Set29leXKXZEUkirGsknAIyM3aRux+IWO3nwynHjinDUyvDzW+265RHMsd/Yz2m7HtEsSBnG4oyI20d5GfQ1f9e1xbYDIBzxJZiqrzwCQrNk4bACnO0+Wd+e1jlCF0SQAhl3KrAHuZc8j5isOp6Uk+0tkEBhkbTwYbWUqwKkEEjiO84xk1nZnZnsrntEDYK8WUg8wVYqw8+IPHvrPWG0tliQIucDPMkkkklmJPEkkkknmTWaoj5lfAJ8BWO1jwvHmeJ9T/3j3Uuh7P6yj6WAP76zVOq9ClKVUKxXVusiOjjKsCCPI1lpUmL2kV3onMyGa0kOWhPsn5yNxU+76sgVYqr16m3VLZl5vE6v6LxH1kfRVhrj/T3GM4fpmvhzj9pdNTnfeUpSu7mUpSg/Pf2P341m/Q5P40FfoSvz19j6wOqzfocn8aCv0LW9T2ms/acH6r//AFNf+t5/zAr4/B9Mva4ffH8S29n/AIxX31Xn/wAzX/515/zAqw9b/Q2eSaHUbJS00W3eijL/AHNt8cqL8og8COZAXA4GtXv8F6ur1x77IuYCLT07zJKw9FVQfrYVK6X10WRi++RLBOvB49jMNw57SO7Pc2CPrqrXlpcdJdQilWKSGwiG0O4wSpbL7e4u2APZJChQSfHOMVNyYxU3LpPQbTlk0OzhlGUltAGHisqZx+y1cz6nbxrDVruwmON+9OOQDJAWKsPANHvOe/2a7rFGFVVUAKoAAHIADAArg/XxpJt76G8jJQTJtZl4ESRjbnP5UZUfqGmO9wmO+yZ6r4/tjrOo6mwyiMUhJHzhtUjPIiFQD/eVpfZHRHfp7dxSdffmM/z+quh9VuhfA9LtkIxI47aThg7pMHB81Xav6tOszomdSsTGhAmRhJETwBYAgoT3BlJHkcHupxdovdP6LMHtrd14q0UbD0KAioTrOlC6PqBP9iw97YUfWRVC6E9Yw06FbHVIpoXhG2NyhOUB9lSBxOOQZcggDj44em3TB9bUWGmQyyqzqZZCu1cKdyg/MXcASzY+KAAacM2Vu3fsdoCLe+fuMqKPVUyfqcVqdenSNpZYNMgyzFkaUDmzsR2EPrkhiD4pV2sLaLQNGYsd/YoXcjh2krkAAeALFUBPIAZrjPV/0jtU1KW+1GUmT2nQBGfMkhIZuGcBVyAD84Y5VqN5nJeczLvvQvo8thZQW64JUZkYfKduLt6Z5eAAFTMsYZWVgCrAgg8iCMEGqD/4yaV/bSf7qT/Cr/FIGUMORAI9DxFc5vqw4H0EJ0jpFJZuSI5GMIJPMN7ds/mT7K+rmpaJftr0qY/GgsvXGYTgDwyZ2J8wlZevzRShtNQiyHRhE7DmMEvC/lhtwz+UtTPUVohisHuXz2l1IWyeexCVTPjlt7Z7wwrpM7cTpPK1j6zvxPqH9y38qqX2PP8AoF3+lH+DFVs6zvxPqH9w38qqf2PB/q+6/Sj/AAYqzHss+6mOu78S3H58P8Za+Oo78TQ/3s38Q199d5/qW4/Ph/jLXx1Gn+pof72b+Iae6dEb9kL+Lrb9LX+DNUTqkRboZDj5IjJ9PhOP5591Sv2Qx/q22/S1/gzVNdXunpc9HraCQZSWB0bHPDM4yPA94NLrGPNb2RXVJo1jdaVA72lrJKheORmhidtyuSNxK5J2FDx8RVx/odp/+o2f/wAeH/LXD9Pv77o1eSJInaQOeIOVjmA+LJG/EI+OY4+BHxSLZd9eCuoS0s5XnbgquQRnyVMs/oMZ8RVmJu4Jiejq2nabDbqUgiihUnJWNFRSeWSFAGeA4+VVHpt1Y2uoM0ozBcEcZEAIfhgdonJvUEHlxr56JWuo2+nXdxcbp72XfMsLNwUhMJEBnC8uS45gd2ahujXXLCQ0eoobWZDg4SQofLZgvGfIg+vdWYvokX0Up5NT6NzxqW7S2YnC5JgkAOWUA8YZMHPDv+cAa7/pl8k8EM0fxJY1kXPPDqGGfPBrifWH0l+3sttZabG8oV+0aQqyrnaUBORlEAZslgMnGB49n0LThbWtvADkRRJHnx2KFz78Zq5ePMyb1KUrDL4lTII5efge4/TXiSeIIPvx7jWSlQBSlKoVr3d2Ixkq7eSIzE+XAY+k1sUqTfQQ+mWjvM9xMu1iAsaZBKKM8Tj5RyT9FTFKVMMIxilmbKUpWkKUpQeBRXtKUHgUV7SlBhltEY5ZEY+JUE/XWYUpQK8Izzr2lApSlBjmgVxhlVh4EAj669iiCjCgKPAAAV90oPGUEYIyPOsXwRPmJ+yKzUoMPwSP5ifsis1K5b0p6GaxNfTS2+odnA5G1e3nTYNoBURqpXhx4g8fKrEWsbtLrkvDfXdjpNuQZGkDy447MqQu781DI5HgFPeK6vp9mkEMUUYwkaKijwCgKPqFVboH0Ai04vKztPcyZ7SZufE5IUEkjJ4kkkkj3Vcasz0gmejwiiqByAHpXtKyjxlB4HjRVA4AYr2lB4yg8wD60AxXtKD4mhV1KuoZTzDAEH1BrBaabDFnsoo4889iKufoFbVKBWpe6ZDNjtYYpMfPRX/eDW3Sgw2lpHEu2NEjXwRQo+gCs1KUClKUClKUClKUClKUClKUClKUClKUClKUClKUClKUClKUClKUClKUClKUClKUClKUEB091CS30y9mhbZJHEWRsA4I78EEH3ioLXWvNPt1u/h0lwqvEJIZooAHWSRUIRo0Rlf2sjmOHI1KdaH4n1H+4b+VV7WtGFnNp13LNPdW4lRJUuX7RYDJ7MNzGPZVSshUEkMcNwxzqwsL3rGsQ2sfaTyLGpIUZySzHkiKMs7HB9lQTWDT+kVtPHLJHKCsQJlBV1ePA3e3GwDrwBIyOPdVY6QtOddtRDHBIY7KV4hO7xqGaZUldCsbkvt2DGBwZqkNL0q8OpC7nS1jX4M0LCGWWQue0V42YNEg9n2xnn7VKH10W6ZR3c91FuXK3DJCFWQFo1iR9zE8M7i/hwA4eMf0b6VQW8EouJm3/C7w7QskrqgupVVmCKxRBtwGOBwxUj0J/C6x/wC4v/y9vWLq2tESC8dQA0l/eM57yVuHQfQFH102Etq13DLYSyfCDHA0Rb4RE+CqkfHRhnBHjWxqOswW4XtpVjyjMC5wCqAbznlw3L9Iqgyrjo9rKjgqy6iqgcgBcSYA8BU30ltlk1TQQwyFN04B5ZWFSp9xwR5gUgTmj9Jra6do4ZMyKu4o6SRPtzjeEkVWK5IG4DHHnWj0dmJv9ZDMSqzQbQScKPgcROPAZJPvrD0jXGq6Kw4EtdIT4qbYvtPluRT7qqWsMw1LVO33fa74RALrs87/APQ4NhlxxNvz37ePLPs5pQ6dpmoxXEYkhcSRkkBxna2DglTyYZ7xkVpaxpU0zq0d5PbgLgrGkDAnJO4mSNjnu4HHCpO3C7E2bdm0bduNu3Hs7ccMYxjFZKiKH0Fiu7m2guZdQnP3WXdH2dqEZYrh49pIi3AMqccEHicYqaj6cWDOFFwvFtofa/Ys2cbVm29kTnuDVShIy9E5tpIy86uRzEb6g6zH/dl66HqVhAbGWFlQW4gKleARUCd3gABwPdiqrY1HVIbcKZpFjDEgFjgZVGkOTyGERjk9wNRlt0zsn7XFwq9mnaP2ivF7GcdoN6ruTJA3LkZIHfVRSM3Gn9F+3G8tcW7Hdx3bbWZkLZ55wp486nel9oj6noW9Q2JrjmPm2zSL9Dojeqg0RN6P0it7pnWGTLIAWRkeNwDybY6q20/Oxiseq9KrW2k7OWX7pjcURJJXUHkzrGrFB5tgVoamoGtaeRzNpdgnvID25APkCSffWDq0UG3upD+Ge9uu3PNtyzMiqfALGEAHcKCwwaxA9ublJUeAIzmRTuXaoJY5Hhg5HlWpa9KbSSWSKOYM8cfavhXKqo2k5bG3I3L7Od3HlVS2hG6VRxjEQiEmAMKJpLRjNjzIEbHzarJoNosWkQIgwBaA+paLczHzLEknxJpS029P6T2s8whhmEkhjEuFDEbGCkEtjaCQ6naTnBzitSXpxYK5U3C8G2l9r9irZxtabb2SnPcWqu28Zg6KAwDa32u7TK8Dl4d8j5Hf7THNXDTLCAWMUKqhtzAqheBRkKd/cQQeJ7802G2+oRiVIS47R0Z0X5yqQGI7jjcv01juNWhjnhgeRVmlDGND8Zwgy2PQVzfSmKaRo16ST8EnI3Hn8Fkle2J9BEYn/wBmPdt6+hlOoakoybO4iEPnHZkm6x+d2tyh8di+tKKXrVdbgtigmkCF920YYk7cbiAATgbl4+YpUJpm261S6m4NFbwx20fepeQLcTMP1Tbj3GlBa6UpUQpSlApSlApSlApSlApSlApSlApSlApSlBBdOIFfTrtGGVaMgjiMjI8KzdIbRJdPuY5FDI1u4IP5hI+sDjSlVVV6awg6NBd+0Lm3gWSGYMwkRmjAb2geIYcwcg94NaPUlrdxeR3EtzM8r5VRk+yACeSDCg+YGTwpSte6vRifUJIOlS20TssE69tLGOKvIIGG/jyOEXljO0VeOiEKpBKFGAbm5PfzadyT9JNKVMklCy2afarU0x7LS3ZYZPHdKxbjnIySaldUt1N/pbEcVFxtOTwzEoPrSlQZNagVr7TGI4o85U5PDMDA+vAmvNItl+F6p7IO+SLfniG+9o14g8OQAr2lBq9CYREbyBMiKKdljTJIQHjtXJJC55DkO6rPSlJRW+hthH9rViKAxsbgMje0GDzybgc8wcnh51yuwuXfWW0lpJGsFbaIDI5G1cYQvneyd20sRjhjFKVqOrUOtdIbZTJpvsjCXSlQOAGIJVGAPIkYprcCte6YxHFJJypyeGbd1PrwJr2lZR7fwqdSsnI9oQXAB48mMOf3Cub9ceoS6dPFLZO0D3J+7bT7LkcAxU5UNgD2gAfOlKuPMherDSYotImVFwJYJJJSWZmkeSMl3dySzMfEnw8qlrOMCwjXu+DKPd2YFeUqDzoxbqNPs0AGwW8S4PEY7MDBzz4eNcd1C4dNZXSUkkWwZtpgEjgbWzlA+d6oeW0MBjhjFKVrHmsOyavp8XwGeDYoi+DvHsHBQvZlQoxyAHLHKtXojYxrptvGF9gxHIJJzvJZySeJJLMST40pWWWt1bWaRabAEGAS5PEkk9owySSSeAA9wpSlSS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http://brandguide.novozymes.com/Material/Downloads/NOV_A_tag_PowerPoin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05200"/>
            <a:ext cx="2141560" cy="92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upload.wikimedia.org/wikipedia/en/7/7f/Texas_A%26M_University_System_seal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026375"/>
            <a:ext cx="1398482" cy="139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cmea.com/wp-content/uploads/2014/04/arcadia-biosciences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899914"/>
            <a:ext cx="1162048" cy="93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www.nbb.cornell.edu/neurobio/ragusolab/images/cornell.gi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69463"/>
            <a:ext cx="1035861" cy="100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7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upload.wikimedia.org/wikipedia/en/thumb/1/16/Ge-healthcare-logo.PNG/220px-Ge-healthcare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810000"/>
            <a:ext cx="2210191" cy="87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Hires Biotechnology Graduates?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tx1"/>
          </a:solidFill>
          <a:ln w="38100">
            <a:solidFill>
              <a:schemeClr val="tx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Medical Biotechnology (Red) Biotechnology</a:t>
            </a:r>
            <a:endParaRPr lang="en-US" b="1" u="sng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dddmag.com/sites/dddmag.com/files/legacyimages/bay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15383"/>
            <a:ext cx="1325562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accelgen.com/App_Themes/Accelgen/images/logo_head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575" y="3382255"/>
            <a:ext cx="2285143" cy="92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upload.wikimedia.org/wikipedia/en/thumb/2/2b/Eli_Lilly_and_Company.svg/200px-Eli_Lilly_and_Company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87090"/>
            <a:ext cx="1580214" cy="86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6" descr="data:image/jpeg;base64,/9j/4AAQSkZJRgABAQAAAQABAAD/2wCEAAkGBxQQEhQUEBQWFBQXGBgYFhYXFhQXFBcXFRQXFxkUGBUYHCggGBolHBQXITEhJSkrLi4uGB8zODMsNygtLisBCgoKDg0OGxAQGy8kICYsLCwsLCwsLCwsLCwsLCwsLCwsLCwsLCwsLCwsLCwsLCwsLCwsLCwsLCwsLCwsLCwsLP/AABEIAHQBsgMBEQACEQEDEQH/xAAcAAEAAgIDAQAAAAAAAAAAAAAABgcBBQMECAL/xABLEAABAwIBBwkEBggEBAcAAAABAAIDBBEhBQYHEjFBURRTYXGBkZKh0RMiUrEjMkJUcsEVFhdDYpPS8DOCouEkY7LxNDVEc4PC0//EABoBAQACAwEAAAAAAAAAAAAAAAAEBQECAwb/xAAxEQACAQMDAgUDAwQDAQAAAAAAAQIDBBESE1EhMQUUQWGRFTJSInGBIzOhsULR8MH/2gAMAwEAAhEDEQA/ALxQBAEAQGry1nBT0bb1EgYTsbteepgxPXsXOdWMPuZzqVYU1mTwV/lfSs65FLAANz5Tc+Bpw8RUKd9+KK6p4l+C+SJ1+etdNfWqHtHCO0YHR7tj3lRpXVSXqQ53lWXr8GpflGUm5lkJ4l7ifMrluS5OLqzfq/k+eXSc4/xO9U1y5G7Ll/I5dJzj/E71TclyY3Z8v5HLpOcf4neqa5cjdny/kcuk5x/id6prlyN2fL+Ry6TnH+N3qmuXJndny/kcuk5x/id6prfJjdny/kcuk5x/jd6prfJndnyxy6TnH+N3qmuXI3Z8v5HLpOcf4neqa5cmN2fL+Ry6TnH+N3qmt8jcnyxy6TnH+N3qmuXJndny/kcuk5x/jd6prlyN2fL+Ry6TnH+N3qmuXI3Z8v5HLpOcf43eqbkuTG5Lkcuk5x/jd6puS5G5Lkcuk5x/jd6prlyNyXI5dJzj/E71TXLkbkuRy6TnH+J3qmuXI3Jcjl0nOP8AE71TXLkbkuRy6TnH+N3qm5LkbkuRy6TnH+N3qmuXI3Jcjl0nOP8AG71TXLkbkuRy6TnH+N3qm5LkbkuRy6TnH+N3qm5LkbkuRy6TnH+N3qm5LkbkuRy6TnH+N3qm5LkbkuRy6TnH+N3qm5LkbkuRy6TnH+N3qm5LkbkuRy6TnH+N3qm5LkbkuRy6TnH+N3qm5LkbkuRy6TnH+N3qm5LkbkuRy6TnH+J3qm5LkbkuRy2TnH+N3qm5LkbkuRy6TnH+J3qm5LkbkuRy6TnH+J3qm5LkbkuRy6TnH+J3qm5Lkbk+Ry6TnH+J3qm5LkbkuRy6TnH+J3qm5Lkbk+Ry6TnH+J3qm5Lkbk+TkgytOzFk0rfwyPb8isqrNdmzZVprs38m3o8+a6Ig+3c8D7MgDweu+PcV1jd1V6naN9Wi++f3JdkbSsMBVw24viNx2xuNwOpx6lKp3qf3Im0vEYvpNYLByVleGqZr08jZG77bQeDmnFp6CFNhOM1mLLCFSM1mLyd5bG4QBAEAQBAEBW+eukURF0NCQ5+x02Ba08GDY49JwHTug17vT+mHyV1zfKH6Yd+SrKiodI4vkcXucblziS4npJVa228sp5TcnlvqcSwahYAQBAEAQBAEAQBAEAQBAEAQBAEAQBAEAQBAEAQBAEAQBAEAQBAEAQBAEAQBAEAQBAEAQBAEAQHZyflCSneJIHujePtNNuwjYR0HBdIVJQeYs6U6soPMXgt7MfP5tWRDU2jn+yRgyTq+F/8ADv3cBaULlVOj6MubW8VX9Muj/wBk5UonBAEAQBAVVpKz1Jc6lpXWAuJpAcSdhiaeA3njhxvXXVw86I/yVd5d4/pw/l//AArRVxUBAEAQBAEAQBAEAQBAEAQBAEAQBAEAQBAEAQBAEAQBAEAQBAEAQBAEAQBAEAQBAEAQBAEAWQFgBAEAQBAZBtsWU8djKeHkuPRvnkapvJ6g/TtHuuP71o4/xjfxGPFW1tcbi0y7l5Z3W6tMu/8Asnilk4IAgIjpIzjNFT6sZtNLdrOLW296TrFwB0noUa5rbcenci3dfah07vsUaSqc882FgBAEAQG0yBkGaueWQBpcBc6xsLddl2pUZVPtO1GjKq8RN9+zSu+GP+YPRdvJVPYk/T6vsP2aV3wxfzB6J5Kp7D6fVH7NK74Yv5n+yeSqew+n1fYfs0rvhi/mD0TyVT2H0+r7HXqtH1dGL+yDvwODj3LDs6qNJWNZehGZ4XRuLXtLXDaCCCOwqM008MiOLi8M41gwTDJWjqqqYmSsdC1rxcB7nh1ukBhAUuNnOSTyidTsak4qSx1O2dFdZzlP45P/AM1nyNTlf+/g2+m1eV/7+CK5eyQ+jmMMjmOc0AksJLcRe1yBio9Wm6ctLItak6UtLNcuRxMtaSbAXJ2AYk9iyk2ZSySrI2YFZUAEsETTvkNj2N2qXCzqS79CXTsqs/TH7kkp9Ep/eVIv/DH6uXZWC9WSo+Gcy/wcx0SM3VTv5Y/qWfIx5NvpsfyNZlHRVOwXhlZL/CQWE+ZC0lYv/izlLw6a+15IPlDJ0tO8smY5jhucLdo4hQ5QlB4kivnTlB4ksHVWhoFgBAEBy0kBke1jdriGjrJstoxcmkjaK1PCJ2dFNTzsPe/+lTfIy5RYfTZ8ox+ymp52H/X/AEp5GXKH02fKM/soqedh/wBf9KeRlyh9NnyjH7KarnYe9/8ASnkZcofTZ8ow/RVVAYSwnou/+lPIy5Rh+G1OURnLmbNTRYzxkN2B4IcwnhrDYetR6lCdPuiLVtqlP7l/PoadcTgFgHZydRPnkZHGLueQ0du89C3hBzlpRvCDnJRROnaJ6jdPF3PH5Kb5GXJYfTZ8owNE9Rvnh7n+ieQfI+mz5RGM683X5PlbG97XlzA4FoIGJItj1KNWouk8ES4oOi0m8mkXAjneyLk11VOyFmBebXOwdJ6F0pU3UlpR0pU3Umoom50TT/eIvC9TPIvkn/TZfkP2Tz8/F4Xp5F8/4H0yX5GTomm+8R+FyeQfI+my/I+Tomn3TxeF6eRfI+my/JGvyjo0rIhdmpN0MdZ3c611pOyqLt1Oc/D6q7dSH1FO6NxZI0scMC1wII6wVElFxeGQpRcXhnGtTUIDmpKl0T2yRuLXtIc0jaCDcFbxk4vKN4TcJKS7noPNbLTa2mZM2wJFnt+F4+s38x0EK7p1FOKkj0dGoqkFJG3XQ6mCUB5+z3y1yyrkkBuxp1I+Go0kAjrN3dqpbirrm2eeu625UfC6I0KjkUIAgCALILV0N0FmTTEfWIaOkDb5g96s7KGIuXJb+GwwnIspTi0OlWZXp4Xas08UbvhfIxp7iVq5xXdmkqkI93g4RnFSfeqf+dF/Um5DlfJrvU/yXybCGZrxdjg4cWkEd4W2Tomn2PuyGSAaW8isfTioAAkYQCd7muNsepQrymnDVwV9/RUoa/Vf6KkpoTI9rBtcQB2myrYx1SSKaKy0j0nk6n9lExg+y0N7gAVfI9PCOmKRyzSBrS47ACT1AXWW8Gx5xy7WGeomkOJc9x7L4eSoastU2zzNeeuo2ZyJkeWslEULbk7TuaOJKzTpSqSwhSpSqSwkXTmrmZBQtBsJJd7zjboaNwVvRoRprp3LyhaQpde7JMuxKNVlLOSmp8JZmNPC9z1YLnOpGPdnKdanD7mdjJmV4akXgkbIOg4921bRkpdUbQqQn9ryd5bG5p85sgRV0JjkA1re4/e124g8Ohc6tJVI6Wca1GNWOlnn6upHQyPjeLOY4tI6QqOcXFtM85ODhJxZwLU1CAICUaN6D21dHcYM988Pd3fNS7OGqpngl2MNVVF8K3PQHVyhlCKnbrTyMjbe13uDRc3wud+B7lrKSj1bNZzjFZk8Gv8A1sovvUH8xnqtN6HK+Tnv0vyXydihy7TTu1YZ4pHfC17Se4FbRnGXZm0asJPCaZsludDhq6VsrHMkaHNcLOB2EFYaTWGayipLDPO2cWTuS1M0O0MeQPw7W+RCo60NE3E85Xp7dRx4NcuRxLY0UZtezbyuUe84WjB3N3u7ditbSjpWp92XNhb6VuP+CyFNLIICo9M8f/EQO4xkdzr/AJqtvl1RUeJr9UWV2q8qye6IMn69U+UjCNhsel+HyU+xj+pyLHw6GZuXBcasy6OpX5SigAM0jWX2axte223etXJLuzWU4x+54OoM5KU/v4/EsbkOTTep/kvk2MFQ2QazHBw4tII7wtk8nRNPqjlWTJDdJObbaqndKxv00Q1gQMXNGLmHjhchRbmipxz6oh3luqkG13RSKqCgCwAgJ7oiyyYql1O4+5MLt6JGAnzaHeEKfZVMPQyz8Oq4k4clxKzLg0me2UOT0NRIDZ2pqtPB0h1Aewuv2LlXnpptnGvPRTlL2PPaojzTCAIAgCAIC/8AMPJ/sKKJpFiRrHrP/a/ar2jHTBI9Haw00kiQFdSQefM9MocorZn3uNbVb1Nwt81SXE9VRs87dz1VWzRrgRiwND00vKXtBPs/ZkuGNgbi2GwKxsXLLXoWXh0pa2vTBcCsS5IVpYrhHRan2pHtaB0D3ifId6i3ksU8ckK/npotcleaOMn+3r4sMGXeeHujDzsoVpHVUzwVllDVWXt1L3Ctz0BoM+8ocnopnA2JGq3rcdnddca89MGzhcz0Umygooi5wa0XJIAHElUsYuTwjziWX0L6zJzbbQwAEXldYyO33+HqCu6NJU44R6G2oKlDHr6kiJsupJKqz9z8cXugpHWaMHyDaSNoH9/7V1xdddMPkqru9aein8lbveXElxJJ2km5PWVXtt9yqbb6s7WScpSUsrZYnEOab9BA3HiFvTqOEso3p1JQkmj0RkitFRDHK3Y9od3jHzV7FprKPSU564qXJ3Fk3KN0pU4ZlB9hbWaxx6yLH5KovI4qFF4gsVenBEVEIIQBAWnoayf7s0xG2zAeIGJ81aWMcRci38Nh0cizVOLQq/TPX/8Ah4QfikcP9Lf/ALKvvpdolX4lPoo/yVeq0qDkp5XMc1zLhwILbbbraLaaaNotp9D0pk57nRRl/wBYsaXdZaL+av0enhnSsnOVk2PP2fVSJa+oc03Gvq3/AAgNPmCqS5earZ528knWlg+8yc3jXVDWn/Db70h/h+HrOxbW1Hcl17IWtDdnj09S/IYw1oa0WAAAA2AAWAVyehSSWEfaGQgKw00xYUzul7fJpVffLomVfia6RZVyrSoLm0R5P9nSOkIxleT/AJWiw/NW9nDTTzyXnh8NNPPJOlLJ5T2mGv16mOIHCNlyP4n4/KyrL6X6lEpvEqmZKPBAFAK0lujjLb4KuOPWPs5DqOb9kXuQbbsVMtKrU9PoybZVnGoo+jLzVsXx8ytuCDvBHeEYPM1UzVe4Dc4juK8/NYbPLTWJNI4lqahAdvJFbyeeKUfu3tf2NcCR2i47V0pS0zTOlGeial7npNpuAQcDsV8emINphqdWiY345mjsa17vmAod5LEMe5C8QlijjllNFVJRBAEAQBAd7IdGZ6iKMfaeB143t5LrRjqmkdKUdU0j0fDGGtDRsAAHUBZXp6ZLCwcdaxzo3iMgOLSGk7ASCAT2rDzjoHnHQqY6Kqom5lhucTi/b4FW+Rm/Up34dUbzlH3T6J6guHtJog3eW67j3EBFYyz1ZleGz9WixM2c3IqCPUixJxe821nHp4DoU+lTjTjiJY0KEaMcRO5lXKkVKwvneGNHHaegDeVtKaiss6znGCzJlG565yHKE+sLiNo1Y29HxHpKp7ituS6digu7jel07ImWhmgs2ec77Rt6hifyUyxhiLkTfDYdHL+CzVOLQrTTJlCzIYAfrEvcOgYDzUC+nhKJW+IzxBR5NHooyOJ6kyuF2wi4/GdndiVzsoZk5P0I1hS1z1P0LnVmXZE9I+XeSUpDDaST3W8QPtHuKj3NXRDoRbutt08ruUYSqY882YWAEB6BzDYW5PpgdupfvJP5q+orEF+x6O0/sxN+uhIKO0qT6+UH2+yxje21z81UXjzUKLxB5rfwaLIWRJa2QxwAOcGlxuQ0WBA2nrC40qUqjxEjUaMqrxE3Z0c1/NN/mM9V28nUJHkK3H+TB0dV/NN/mM9U8pUHkK3H+S1syMkGjpI43jVfi54vf3iccR2Kyow0QUS3tqW3TUWb4rqdyi9ITpKivmLWPc1hEbbNdazBY42x97WPaqi6UpVHhFFe6p1XhdiOtybMdkMh/wDjf6KPtz4ZFVKb9H8ExzJzEmllZLUsMcTSDZws95G7VOIHSVMtraWVKXYmWtnKTUprCLkGCsy7I3nxnOyhgNjeZ4IjbvuftngAuNesqcc+pGua6pQz6+hRDGukcALuc49pJPqVSpOTwu55/rJ+5fmZWb4oadrD/iO96Q/xEbOobFd0aSpwwehtqKpQx6+pvnusCTgBvXUkEOzSzkNdW1eqfoWNYIxuIDnAvt0/Kyj0quuckuyIlCvu1JY7LBM1IJZXmmaG9PC74ZCPE3/YKFfL9C/cr/EV/TT9ypGNuQBtJsOsqrSy8FKlk9HZAoeT08MQFtRjQeu1z5kq/jHTFI9NShogonfJWx0POudOUOUVc0m4vOr+EGw8gqKtPXNs83cz11GzVLkcDdZlwl9dTgc4OwDElSLZZqIkWqzVivc9DK6PRnBXTCON7z9lrj3AlYbwjDeFk80Sv1iTxJPevPt5eTy8nl5PlYNQgCyEehc3cpsdSUxc4axhiJ6zG26vacsxT9j0tKacF+yItpnH/DwHd7U+cbvRRb37F+5F8S/tL9/+yo1VlIEAQBAEBN9EuT/a1heRhE2/acAfJTrGGZOXBP8AD4ZqZ4LpVoXhrcrZdgpNXlEjY9a+re+NrX2A8QtJ1Iw+5nOdWEPueDXjPig+8s7n/wBK08xT/I5+ao/kjv5Oy/TVBtDMx54A49xxW8Zxl2Z0hVhP7WjZrc6EZzyzRjr2E/VmA9x9zbDY0jZZcK9BVF7ka5t1VXv6FESRlri12BBII4EGxCpmsdDz0lh4ZfWj6g9hQwtIsXDXd1ux+Vld0YaYJHobSGikkSNdSSUVpLr/AG1dIBsjswdY2+ap7ueqp+xQ389VXHBYOiig9lRB9sZXF1+ge6PkVPtYaaa+SwsIaaWeSaKSTimtL1dr1bYt0bB3vx/JVV7LM0uCl8RnmajwQRQiuCA5qKmMsjI2i7nuDR2my3hHVJI2hFykkj0lQUwijZGNjGhvcALq+SwengtMUjmkeGgk4AYnqCM2POGX67lFTNL8b3EdV7DyAVFVlqm2eZrz11HIl2iSpihlnkmljj9xrW672tvrOubaxx+qFLsWlltkzw5xUpOTwWYc5qP7zD/MZ6qfuQ5XyWu/T/JfJyU+cFNI4NZPE5zjYAPaSTwAWVOLeEzKqwbwpL5NmtzoEBiyAWQCyA02dc9VHCXUTGPeL6wdfWtbawbCegrnVc1H9CONeVRRzBZZQeUa6SeQvmcXvO0nb1dHUqSc5SeZHnqlSU5Ny7k90UZt67+Vyj3W4RAja7e/s+anWdH/AJv+Cw8PoZe4/wCP+y2VYluQPSnnJyeHk8Z+llHvfwx7D1E7B2qJd1tEdK7sgX1fRDSu7/0aHQufpqj/ANtn/WVwse7I/hneRbSsi3IVpcjvQX+GRh77j8wot4v6RCv1mi/4KyzGyfyitgZtAdru/CzEqvtY6qiKq0hrqpHoJXR6I0+dtfyejnk3hhDet2At3rnVlpg2cq09FNy9jzuSqI8yFgE90Q5NL6l8xHuxtIB3azsLddsVPsYZk5Fj4dTzNy4LjVmXREtJuU/YUTwD70nuDjY7SOxRrqemmyLe1NFJ+/QoxU554LACAyFkFz5vUrzS05GwwxHZ/wAtquaf2L9kehpf24/sj60u02vQ63Nysd3h0fzeFpeL+nn3Nb+OaLfGClSqkoGFgBAEAQFxaIMn6lM+U7ZHYdTcPNW9nHFPPJd+HQxDVyT5SywKa0u5Q9pVNjBwjbjwu7HvVVeyzNIpvEp5mo8EEUIrTsZPlcyRhjJDtYWIJB28QulNtSTRvBtSyj0nSl2o3X+tqjW67Y+avj067dTlJQyed3Qcpri1mPtJyB0gvP5XVKlrrY9zzko667S9X/8AT0LDGGtDRsAAHUBZXR6JLCwcddUiKN7zsa0u7hdYbwshvCyzzZW1Ble95xLiTj0lUMpank8xOWqTkz0FmhEG0VOBzbfMXV5TWIJeyPRW6xSivY3C3OxQ+kthGUJr79U/6Rb5Knu/7jKG/X9Z/wAEXUUhBZBYeifN8ySmpkHuMuI7737z2BWFlSedb/gsvD6GZa32RbqsS5IfpMy5yakLGm0kvut4hv2nd2Hao11V0Q92RLytt0+ndlHqnPPhYAQE10T5O9rW65FxE0u/zH3R8yptlDM2+Cf4fDVUzwXWrUvCJ6SssOpaQmJxZI9wa1wNiN5IPUFHuajhDKIt5VdOm2u5U/63133qXxKt8zV5Kfzdb8mbDImfVZHKzXlMrS4AtfY4E227l0pXVRSSfU60r2qpLLyXm04K2L0FAUDS5INdlCSKL6rpXkkbGsDzdyp1S3KrS5PP7Tq13GPLL3oKRsEbI4xZjAGgdAVukksIvoRUYpI7CybEaynmNSVMrpZmvc920+0eBgLAAA4Cw2LhO3hN5ZGqWlOctUjs5BzVp6FznU7XNLhZ13udgDfetqdGFP7TelbwpPMUbxdTsRbSXFrZPm6NV3c8eqj3SzSZGvFmjIiWhrJ93zTH7IDB1nE27Pmo1jDo5EHw2HVyLWViW5XmmPKOrBFCDjI7WI/hZ/uQoV7PEFHkr/EZ4go8lRKqKQ+4oi4hrRck2AG0krZJt9DKTbwi/cyMhcipWsd/iH3nnpO7s2K6o09uCieitqO1TS9TfkrsSCkdJuXuVVOow3ji90cC7eVU3dXVLSvQo7+trnpXZEOUMgBAEBlovsxKyupmKy8HpTJNL7GCGP4I2M8LAPyXoIrCSPUQWmKRw5xZP5TTTQ73sIH4rXafEAtakdUGjFSGuLjyecXCxscDvG8HgqFnmGsMwsGAgCA+mNJNhtOA6yspZeAj0VmzQinpYYxuYO8i/wCav4R0xSPTUYaKaRsybLLOp5+y/TVFRUSymCX33uI+jfsvuw2KmqxnObeDzteM51HLDOg3ItSdlPMeqN/oue1PhnLZqcMn2YmYMjZWz1bdQNxZGfrE7i4bh0KfbWri9cixtLOSlrmWmp5bEW0gZwijpnAH6WQFrBvFwQXfP+wo9xU0Q9yNdVlSpt+voV5opoPa1uucRE0uPWcAe9QrKOZuXBWWEdVXPBditS8IppLr/Y0MgBxfZg42JxKj3UtNNkW8nopN/wAFFBUx59F96PK4TUMONywajutv+yvKEtVNM9DZzUqKJKupJIBpKzQfVWnpxrStFnN3vbut0hQ7q3c/1R7kC9tnU/VHuVQ7J0odqmKTWvbV1HXv1WVZtyzjBTOnLOMEvzX0dTTuD6oGGLbY/wCI7ot9kdJUyjaN9Z9ibQsZTeZ9EXBR0jIWNZG0NY0WAGwAKySS7FzGKisI4sq5Sjpo3SyuDWtHf0DpWJSUVlic1BZZQWdGXX107pX4DYxvwt3BUtaq6ksnnriu6s8/BqFxI4QBZBcGh6g1KaSUjGR9h1MHyufJW1nHFPPJdeHQxTcuSwFLLEqXTJX60sUI2MaXEdLsB5KtvpdVEqfEp9VH+SuVXlUbnM6g5RWQMtca4LupuJUi2hqqJHe1hqqxR6GCuj0hr84K4U9NNKfsMcR12sPMhaVJaYtmlSWmDlwR/Rtm6aWD2ko+mm9519rW7Q38z1rlb0tEevd9yNZ0NuOp92TFSCYQjOHSNFSTOhEbpS3BxDgADvbs3KLVuowlpIVa9hTlpxk1n7Wo/u7/ABt9Fz89HhnL6nD8WbTNrSC2tqGwthcwuDjrFwNtUE7AF0pXSqS0pHWjexqy0pE2Uommjz2i16GpH/LPlj+S5Vlmm17HG4WaUl7Gv0Y0HsaBhO2Ql544mwHl5rS2jppo5WUNNJe/UlikEsqXSTkurq6v6KCR8bGta1wbgd7rdp8lXXUJzn0XQqb6nUqVP0rokRqmzIrpDYU729LrNHeSo6taj9CIrOs39pZGZWYTaMiWciSbdb6jOrielT6FsqfV9yytrJU/1S6sm6lE8hOkTO0UsZhiIMzwR+AEWuelRbmuqawu5Du7najhd2Us518Tj0naqgoGzCwAgCA3mZOTeU1sDLXaHB7+GrH7xv12A7V3toaqi+STaU9dVL+fg9B2V2ehMoZKM0l5E5LWOc0fRzXkbw1vtt7zfqcFT3VLRPK7Mo7+joqal2f+/UiSikAIAgN5mTk3lNbCy12h2s78LMT+SkWsNVRe3UkWsNdVI9CBXR6MIDFkAsgPmSQNF3EAcSbDvQxnBFs5s+YKRpDSJJNzRiL9PR5dKj1biNNe5GrXUKa5ZTWWsryVcpkmNydg3NHAKqqVZTlllHVrSqS1SLT0P5N1KZ8xGMrsPwsw+d+5WVnDTTzyWvh1PEHLknylliVXpmrbugh3AF569gVffS7RKrxKf2xKzVaVJLMws6+QSFslzC/6wH2T8Q/v53Uy2uNv9MuxNtLnaeH2LroK+OdofE4Pad4/PgrVNNZReRkpLKOysmx86oQGdiAjucWeVNRj3nB79zGEE9p3LjUrwp92R61zCkurKfzozomr33kOqwfVYL6o9SqutXlU/Ypa91Oq+vbg0SjkYIAgMtF8BiVlLLwZR6Mzaydyalhi3tYNb8Rxd5kq+hHTFI9LQhopqJsitzqefc96/wBvWzvBuNYtb1Mw+d1SXE9VRnnbueuq2aJcCMT/AEO0gdVSvI+pHh1vNvkCrCxj+pssvDY5m37FwqyLk6uUqBlQzUkuW6zXEbjqODgDxFwMFiUVLozWUVJYZ2lk2NBnrl8UNM5/7x3uxji47+obVxr1FTjk4XFZUoOXwUDLIXEucbkm5PElUjbbyzzkm28s+FgwSzRf/wCYxfhf/wBBUuz/ALpMsP7yL0VuX508r0hngliBAL2OaCdgLmkAntWso6k0azjqi0cmT6UQxMjGxjWt67C11lLCwIx0pI7CybGLIAgOCqrY4gTI9rQOJAWG0u5hyS7kAzq0lsaHMovfds9ofqjpHH+9ih1ryMekerK6vfxj0h1ZVdTUOlcXyOLnHEk7SqyUnJ5ZUSm5PLOJamoQBAEBbmiLIXs4nVTx70vux8RG04n/ADOH+kK1s6eI6n6/6Lvw+jphrfr/AKLDsppYGUBo8783219O6M2Dx70bvheBh2HYegrlWpKpHBxr0VVg4soGspXwvdHI0te02c07QR/e1Ukk08M85ODg9Mu5wrU1CA7eTcpS0zi+B5jcRa422O7yC6QqSg8xN6dSVN5i8GxOeFd96l8S6eZq8nbzdb8gM76771L4ljzNXkx5ut+Q/XCu+9S949E8zV5Hm635Gf1xrvvUvePRPM1eTPm635HRqstVEpvJNI48dY+dtq1lWnLuzSVxUl3Z0CVzOOQsA21JnLVwsDIqiRjG4NaDYDG+GHSuyr1EsJneNzUisJ9DlOd9d96l8Sz5mryZ83W/JmtyhlCWodrzvdI61tZxubDcuc5ym8yZyqVJTeZPJ1loaBAduhylLAbwyOYf4Sd/Rsv0rpCrKHZnSFWcPtZIIdIVc0W9oD1tBPXiu6vKiJKv6qR9u0j1x/eN8DVnztQz9Qq+xq8oZ11c4IknfY7gdUeS5SuKku7OU7urLvI0znXJJxJ2lcX1I7eTCwYCAIAgMscQQQbEYgjaCN6ynh5Mp4eTbOzorDtqZj/ncu3mKn5M7+arfkzAzlqx/wCol8R+ax5ipyPNVfyZqnOuSTiTtXJvJwby8mFgwdygynNT6xgkfGXYOLCQSBuNl0jUlD7Xg6Qqyh9rwdr9ZavfPIes3+a38xU5Onmqv5Mx+slVzz+8J5ipyPNVfyMHOKp55/eE8xU5Hmqv5HWrspSz29tI5+rsub2vwWk6kp/cznOrOf3PJ1FzOYQHPR1b4XB8TixwvZzTYi+BxW0ZOLyjaE3B5id79ZKrn5O03XXzFTk7eZq/kzH6w1PPv71jfqcjzNX8jH6fqeef3pv1PyMeZq8j9P1PPP7036n5DzNXkx+n6nnn96z5ipyPM1PyMOy7UHD20nY4jzCw69R+ph3FR/8AJnTmqXv+u9zvxOJ+ZWjk33ZpKcpd2cS0NAgCAIAgN/mbm46vnDNkTbOldwbf6oPxOtYdp3KRb0XUl7Eq2t3Vl7LuX7BC1jQ1gDWtADQNgAwACuUsHoEsdDkWTIQBAQ3P7MwVzfawgNqGjqEgH2HHceB7OqLcW+4sruQ7q1VVZXcpapp3RvcyRpa9ps5pFiCN1lUyi08MopRcXhnEtTUIAgCAIAgCAIAgCAIAgCAIAgCAIAgCAIAgCAIAgCAIAgCAIAgCAIAgCAIAgCAIAgCAIAgCAIAgCAIDcZtZuTV8mpCLNH15CDqsHTxPADHsxXejQlUfQkULeVWWF8l65vZEiooWxQjAYucfrPcdr3Hjh2CwVxTpqEcIv6VKNOOmJs1udAgCAIAgI5nbmhDXtu73JgPdlAx6nD7TejuXGtQjUXXvyRq9tCquvfkqLOHM+pormRmtHzjASzt3t7VV1bacO/Ypq1rUp9WunJH1wIwWAEAQBAEAQBAEAQBAEAQBAEAQBAEAQBAEAQBAEAQBAEAQBAEAQBAEAQBAEAQBAEAQBAEAQBAclPTukcGxtLnHY1oJceoDFbKLbwjaMXJ4RPs2dGUshD60+yZt9mD9I7oJ2MHeepTqNk+8/gsaHh8n1qdPYtTJ2T46dgjhYGMGwAd5PE9KsIxUVhItoQjBYiuh2lsbBAEAQBAEAQGC2+1AQ7OfMmjlikkEfsntBdrR2bc7cW2LTfquo1a3pyTeCHcWtKUW8dSpKbJ7X61y7AvGFvs2tu6VVqCZS6Ea+RljZaSWGcj5ssYBhAAgCAyAspAyWrOAA1MAaqYADUwDOomlA+jGFnSgYbGsaUZMiMLOlGDLYgU0oyfTYB0rOhDBl1OLb00IYMmnHSjghgGmHT5LGhDByR0bTfE+XottCM4Po0LbDE+Xom2jOlB1C0bz5cOpNCGlGHULRvPl6LDghpR9MoGkbT5eizoQUUfZyc3i7y9E0IzpRkZNbxdu4b+xNtDQjIyYzDF3eOPUmhGdCPp2SmcXd49FnbRnbQ/RTOLu8eixtoaEfDcmNvtd5eiaEY0Iz+i2cXd49EdNDQjIyWzi7vHom2jO2gMls4u8vRY0IxoR9folnF3ePRZ20Z0IwMlM4u7x6LO2htoy3JTOLtvEeixtoKmj7/QzOLu8eiztoztow3JDOLu8eibaMqkjH6JZxd3j0WNtDaQOSWcXd49FlU1kbSybCjzbifa7n48C3+ldVQjnB1hbxaJrkbR1RvaHvEjt2qX2bvx90A37VKjaUydTsKWMvJM8l5Igpm6sETIxv1QLnrdtPapUYRj0iibCnGCxFYO8tjcIAgC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8" descr="data:image/jpeg;base64,/9j/4AAQSkZJRgABAQAAAQABAAD/2wCEAAkGBxQQEhQUEBQWFBQXGBgYFhYXFhQXFBcXFRQXFxkUGBUYHCggGBolHBQXITEhJSkrLi4uGB8zODMsNygtLisBCgoKDg0OGxAQGy8kICYsLCwsLCwsLCwsLCwsLCwsLCwsLCwsLCwsLCwsLCwsLCwsLCwsLCwsLCwsLCwsLCwsLP/AABEIAHQBsgMBEQACEQEDEQH/xAAcAAEAAgIDAQAAAAAAAAAAAAAABgcBBQMECAL/xABLEAABAwIBBwkEBggEBAcAAAABAAIDBBEhBQYHEjFBURRTYXGBkZKh0RMiUrEjMkJUcsEVFhdDYpPS8DOCouEkY7LxNDVEc4PC0//EABoBAQACAwEAAAAAAAAAAAAAAAAEBQECAwb/xAAxEQACAQMDAgUDAwQDAQAAAAAAAQIDBBESE1EhMQUUQWGRFTJSInGBIzOhsULR8MH/2gAMAwEAAhEDEQA/ALxQBAEAQGry1nBT0bb1EgYTsbteepgxPXsXOdWMPuZzqVYU1mTwV/lfSs65FLAANz5Tc+Bpw8RUKd9+KK6p4l+C+SJ1+etdNfWqHtHCO0YHR7tj3lRpXVSXqQ53lWXr8GpflGUm5lkJ4l7ifMrluS5OLqzfq/k+eXSc4/xO9U1y5G7Ll/I5dJzj/E71TclyY3Z8v5HLpOcf4neqa5cjdny/kcuk5x/id6prlyN2fL+Ry6TnH+N3qmuXJndny/kcuk5x/id6prfJjdny/kcuk5x/jd6prfJndnyxy6TnH+N3qmuXI3Z8v5HLpOcf4neqa5cmN2fL+Ry6TnH+N3qmt8jcnyxy6TnH+N3qmuXJndny/kcuk5x/jd6prlyN2fL+Ry6TnH+N3qmuXI3Z8v5HLpOcf43eqbkuTG5Lkcuk5x/jd6puS5G5Lkcuk5x/jd6prlyNyXI5dJzj/E71TXLkbkuRy6TnH+J3qmuXI3Jcjl0nOP8AE71TXLkbkuRy6TnH+N3qm5LkbkuRy6TnH+N3qmuXI3Jcjl0nOP8AG71TXLkbkuRy6TnH+N3qm5LkbkuRy6TnH+N3qm5LkbkuRy6TnH+N3qm5LkbkuRy6TnH+N3qm5LkbkuRy6TnH+N3qm5LkbkuRy6TnH+N3qm5LkbkuRy6TnH+N3qm5LkbkuRy6TnH+N3qm5LkbkuRy6TnH+N3qm5LkbkuRy6TnH+J3qm5LkbkuRy2TnH+N3qm5LkbkuRy6TnH+J3qm5LkbkuRy6TnH+J3qm5LkbkuRy6TnH+J3qm5Lkbk+Ry6TnH+J3qm5LkbkuRy6TnH+J3qm5Lkbk+Ry6TnH+J3qm5Lkbk+TkgytOzFk0rfwyPb8isqrNdmzZVprs38m3o8+a6Ig+3c8D7MgDweu+PcV1jd1V6naN9Wi++f3JdkbSsMBVw24viNx2xuNwOpx6lKp3qf3Im0vEYvpNYLByVleGqZr08jZG77bQeDmnFp6CFNhOM1mLLCFSM1mLyd5bG4QBAEAQBAEBW+eukURF0NCQ5+x02Ba08GDY49JwHTug17vT+mHyV1zfKH6Yd+SrKiodI4vkcXucblziS4npJVa228sp5TcnlvqcSwahYAQBAEAQBAEAQBAEAQBAEAQBAEAQBAEAQBAEAQBAEAQBAEAQBAEAQBAEAQBAEAQBAEAQBAEAQHZyflCSneJIHujePtNNuwjYR0HBdIVJQeYs6U6soPMXgt7MfP5tWRDU2jn+yRgyTq+F/8ADv3cBaULlVOj6MubW8VX9Muj/wBk5UonBAEAQBAVVpKz1Jc6lpXWAuJpAcSdhiaeA3njhxvXXVw86I/yVd5d4/pw/l//AArRVxUBAEAQBAEAQBAEAQBAEAQBAEAQBAEAQBAEAQBAEAQBAEAQBAEAQBAEAQBAEAQBAEAQBAEAWQFgBAEAQBAZBtsWU8djKeHkuPRvnkapvJ6g/TtHuuP71o4/xjfxGPFW1tcbi0y7l5Z3W6tMu/8Asnilk4IAgIjpIzjNFT6sZtNLdrOLW296TrFwB0noUa5rbcenci3dfah07vsUaSqc882FgBAEAQG0yBkGaueWQBpcBc6xsLddl2pUZVPtO1GjKq8RN9+zSu+GP+YPRdvJVPYk/T6vsP2aV3wxfzB6J5Kp7D6fVH7NK74Yv5n+yeSqew+n1fYfs0rvhi/mD0TyVT2H0+r7HXqtH1dGL+yDvwODj3LDs6qNJWNZehGZ4XRuLXtLXDaCCCOwqM008MiOLi8M41gwTDJWjqqqYmSsdC1rxcB7nh1ukBhAUuNnOSTyidTsak4qSx1O2dFdZzlP45P/AM1nyNTlf+/g2+m1eV/7+CK5eyQ+jmMMjmOc0AksJLcRe1yBio9Wm6ctLItak6UtLNcuRxMtaSbAXJ2AYk9iyk2ZSySrI2YFZUAEsETTvkNj2N2qXCzqS79CXTsqs/TH7kkp9Ep/eVIv/DH6uXZWC9WSo+Gcy/wcx0SM3VTv5Y/qWfIx5NvpsfyNZlHRVOwXhlZL/CQWE+ZC0lYv/izlLw6a+15IPlDJ0tO8smY5jhucLdo4hQ5QlB4kivnTlB4ksHVWhoFgBAEBy0kBke1jdriGjrJstoxcmkjaK1PCJ2dFNTzsPe/+lTfIy5RYfTZ8ox+ymp52H/X/AEp5GXKH02fKM/soqedh/wBf9KeRlyh9NnyjH7KarnYe9/8ASnkZcofTZ8ow/RVVAYSwnou/+lPIy5Rh+G1OURnLmbNTRYzxkN2B4IcwnhrDYetR6lCdPuiLVtqlP7l/PoadcTgFgHZydRPnkZHGLueQ0du89C3hBzlpRvCDnJRROnaJ6jdPF3PH5Kb5GXJYfTZ8owNE9Rvnh7n+ieQfI+mz5RGM683X5PlbG97XlzA4FoIGJItj1KNWouk8ES4oOi0m8mkXAjneyLk11VOyFmBebXOwdJ6F0pU3UlpR0pU3Umoom50TT/eIvC9TPIvkn/TZfkP2Tz8/F4Xp5F8/4H0yX5GTomm+8R+FyeQfI+my/I+Tomn3TxeF6eRfI+my/JGvyjo0rIhdmpN0MdZ3c611pOyqLt1Oc/D6q7dSH1FO6NxZI0scMC1wII6wVElFxeGQpRcXhnGtTUIDmpKl0T2yRuLXtIc0jaCDcFbxk4vKN4TcJKS7noPNbLTa2mZM2wJFnt+F4+s38x0EK7p1FOKkj0dGoqkFJG3XQ6mCUB5+z3y1yyrkkBuxp1I+Go0kAjrN3dqpbirrm2eeu625UfC6I0KjkUIAgCALILV0N0FmTTEfWIaOkDb5g96s7KGIuXJb+GwwnIspTi0OlWZXp4Xas08UbvhfIxp7iVq5xXdmkqkI93g4RnFSfeqf+dF/Um5DlfJrvU/yXybCGZrxdjg4cWkEd4W2Tomn2PuyGSAaW8isfTioAAkYQCd7muNsepQrymnDVwV9/RUoa/Vf6KkpoTI9rBtcQB2myrYx1SSKaKy0j0nk6n9lExg+y0N7gAVfI9PCOmKRyzSBrS47ACT1AXWW8Gx5xy7WGeomkOJc9x7L4eSoastU2zzNeeuo2ZyJkeWslEULbk7TuaOJKzTpSqSwhSpSqSwkXTmrmZBQtBsJJd7zjboaNwVvRoRprp3LyhaQpde7JMuxKNVlLOSmp8JZmNPC9z1YLnOpGPdnKdanD7mdjJmV4akXgkbIOg4921bRkpdUbQqQn9ryd5bG5p85sgRV0JjkA1re4/e124g8Ohc6tJVI6Wca1GNWOlnn6upHQyPjeLOY4tI6QqOcXFtM85ODhJxZwLU1CAICUaN6D21dHcYM988Pd3fNS7OGqpngl2MNVVF8K3PQHVyhlCKnbrTyMjbe13uDRc3wud+B7lrKSj1bNZzjFZk8Gv8A1sovvUH8xnqtN6HK+Tnv0vyXydihy7TTu1YZ4pHfC17Se4FbRnGXZm0asJPCaZsludDhq6VsrHMkaHNcLOB2EFYaTWGayipLDPO2cWTuS1M0O0MeQPw7W+RCo60NE3E85Xp7dRx4NcuRxLY0UZtezbyuUe84WjB3N3u7ditbSjpWp92XNhb6VuP+CyFNLIICo9M8f/EQO4xkdzr/AJqtvl1RUeJr9UWV2q8qye6IMn69U+UjCNhsel+HyU+xj+pyLHw6GZuXBcasy6OpX5SigAM0jWX2axte223etXJLuzWU4x+54OoM5KU/v4/EsbkOTTep/kvk2MFQ2QazHBw4tII7wtk8nRNPqjlWTJDdJObbaqndKxv00Q1gQMXNGLmHjhchRbmipxz6oh3luqkG13RSKqCgCwAgJ7oiyyYql1O4+5MLt6JGAnzaHeEKfZVMPQyz8Oq4k4clxKzLg0me2UOT0NRIDZ2pqtPB0h1Aewuv2LlXnpptnGvPRTlL2PPaojzTCAIAgCAIC/8AMPJ/sKKJpFiRrHrP/a/ar2jHTBI9Haw00kiQFdSQefM9MocorZn3uNbVb1Nwt81SXE9VRs87dz1VWzRrgRiwND00vKXtBPs/ZkuGNgbi2GwKxsXLLXoWXh0pa2vTBcCsS5IVpYrhHRan2pHtaB0D3ifId6i3ksU8ckK/npotcleaOMn+3r4sMGXeeHujDzsoVpHVUzwVllDVWXt1L3Ctz0BoM+8ocnopnA2JGq3rcdnddca89MGzhcz0Umygooi5wa0XJIAHElUsYuTwjziWX0L6zJzbbQwAEXldYyO33+HqCu6NJU44R6G2oKlDHr6kiJsupJKqz9z8cXugpHWaMHyDaSNoH9/7V1xdddMPkqru9aein8lbveXElxJJ2km5PWVXtt9yqbb6s7WScpSUsrZYnEOab9BA3HiFvTqOEso3p1JQkmj0RkitFRDHK3Y9od3jHzV7FprKPSU564qXJ3Fk3KN0pU4ZlB9hbWaxx6yLH5KovI4qFF4gsVenBEVEIIQBAWnoayf7s0xG2zAeIGJ81aWMcRci38Nh0cizVOLQq/TPX/8Ah4QfikcP9Lf/ALKvvpdolX4lPoo/yVeq0qDkp5XMc1zLhwILbbbraLaaaNotp9D0pk57nRRl/wBYsaXdZaL+av0enhnSsnOVk2PP2fVSJa+oc03Gvq3/AAgNPmCqS5earZ528knWlg+8yc3jXVDWn/Db70h/h+HrOxbW1Hcl17IWtDdnj09S/IYw1oa0WAAAA2AAWAVyehSSWEfaGQgKw00xYUzul7fJpVffLomVfia6RZVyrSoLm0R5P9nSOkIxleT/AJWiw/NW9nDTTzyXnh8NNPPJOlLJ5T2mGv16mOIHCNlyP4n4/KyrL6X6lEpvEqmZKPBAFAK0lujjLb4KuOPWPs5DqOb9kXuQbbsVMtKrU9PoybZVnGoo+jLzVsXx8ytuCDvBHeEYPM1UzVe4Dc4juK8/NYbPLTWJNI4lqahAdvJFbyeeKUfu3tf2NcCR2i47V0pS0zTOlGeial7npNpuAQcDsV8emINphqdWiY345mjsa17vmAod5LEMe5C8QlijjllNFVJRBAEAQBAd7IdGZ6iKMfaeB143t5LrRjqmkdKUdU0j0fDGGtDRsAAHUBZXp6ZLCwcdaxzo3iMgOLSGk7ASCAT2rDzjoHnHQqY6Kqom5lhucTi/b4FW+Rm/Up34dUbzlH3T6J6guHtJog3eW67j3EBFYyz1ZleGz9WixM2c3IqCPUixJxe821nHp4DoU+lTjTjiJY0KEaMcRO5lXKkVKwvneGNHHaegDeVtKaiss6znGCzJlG565yHKE+sLiNo1Y29HxHpKp7ituS6digu7jel07ImWhmgs2ec77Rt6hifyUyxhiLkTfDYdHL+CzVOLQrTTJlCzIYAfrEvcOgYDzUC+nhKJW+IzxBR5NHooyOJ6kyuF2wi4/GdndiVzsoZk5P0I1hS1z1P0LnVmXZE9I+XeSUpDDaST3W8QPtHuKj3NXRDoRbutt08ruUYSqY882YWAEB6BzDYW5PpgdupfvJP5q+orEF+x6O0/sxN+uhIKO0qT6+UH2+yxje21z81UXjzUKLxB5rfwaLIWRJa2QxwAOcGlxuQ0WBA2nrC40qUqjxEjUaMqrxE3Z0c1/NN/mM9V28nUJHkK3H+TB0dV/NN/mM9U8pUHkK3H+S1syMkGjpI43jVfi54vf3iccR2Kyow0QUS3tqW3TUWb4rqdyi9ITpKivmLWPc1hEbbNdazBY42x97WPaqi6UpVHhFFe6p1XhdiOtybMdkMh/wDjf6KPtz4ZFVKb9H8ExzJzEmllZLUsMcTSDZws95G7VOIHSVMtraWVKXYmWtnKTUprCLkGCsy7I3nxnOyhgNjeZ4IjbvuftngAuNesqcc+pGua6pQz6+hRDGukcALuc49pJPqVSpOTwu55/rJ+5fmZWb4oadrD/iO96Q/xEbOobFd0aSpwwehtqKpQx6+pvnusCTgBvXUkEOzSzkNdW1eqfoWNYIxuIDnAvt0/Kyj0quuckuyIlCvu1JY7LBM1IJZXmmaG9PC74ZCPE3/YKFfL9C/cr/EV/TT9ypGNuQBtJsOsqrSy8FKlk9HZAoeT08MQFtRjQeu1z5kq/jHTFI9NShogonfJWx0POudOUOUVc0m4vOr+EGw8gqKtPXNs83cz11GzVLkcDdZlwl9dTgc4OwDElSLZZqIkWqzVivc9DK6PRnBXTCON7z9lrj3AlYbwjDeFk80Sv1iTxJPevPt5eTy8nl5PlYNQgCyEehc3cpsdSUxc4axhiJ6zG26vacsxT9j0tKacF+yItpnH/DwHd7U+cbvRRb37F+5F8S/tL9/+yo1VlIEAQBAEBN9EuT/a1heRhE2/acAfJTrGGZOXBP8AD4ZqZ4LpVoXhrcrZdgpNXlEjY9a+re+NrX2A8QtJ1Iw+5nOdWEPueDXjPig+8s7n/wBK08xT/I5+ao/kjv5Oy/TVBtDMx54A49xxW8Zxl2Z0hVhP7WjZrc6EZzyzRjr2E/VmA9x9zbDY0jZZcK9BVF7ka5t1VXv6FESRlri12BBII4EGxCpmsdDz0lh4ZfWj6g9hQwtIsXDXd1ux+Vld0YaYJHobSGikkSNdSSUVpLr/AG1dIBsjswdY2+ap7ueqp+xQ389VXHBYOiig9lRB9sZXF1+ge6PkVPtYaaa+SwsIaaWeSaKSTimtL1dr1bYt0bB3vx/JVV7LM0uCl8RnmajwQRQiuCA5qKmMsjI2i7nuDR2my3hHVJI2hFykkj0lQUwijZGNjGhvcALq+SwengtMUjmkeGgk4AYnqCM2POGX67lFTNL8b3EdV7DyAVFVlqm2eZrz11HIl2iSpihlnkmljj9xrW672tvrOubaxx+qFLsWlltkzw5xUpOTwWYc5qP7zD/MZ6qfuQ5XyWu/T/JfJyU+cFNI4NZPE5zjYAPaSTwAWVOLeEzKqwbwpL5NmtzoEBiyAWQCyA02dc9VHCXUTGPeL6wdfWtbawbCegrnVc1H9CONeVRRzBZZQeUa6SeQvmcXvO0nb1dHUqSc5SeZHnqlSU5Ny7k90UZt67+Vyj3W4RAja7e/s+anWdH/AJv+Cw8PoZe4/wCP+y2VYluQPSnnJyeHk8Z+llHvfwx7D1E7B2qJd1tEdK7sgX1fRDSu7/0aHQufpqj/ANtn/WVwse7I/hneRbSsi3IVpcjvQX+GRh77j8wot4v6RCv1mi/4KyzGyfyitgZtAdru/CzEqvtY6qiKq0hrqpHoJXR6I0+dtfyejnk3hhDet2At3rnVlpg2cq09FNy9jzuSqI8yFgE90Q5NL6l8xHuxtIB3azsLddsVPsYZk5Fj4dTzNy4LjVmXREtJuU/YUTwD70nuDjY7SOxRrqemmyLe1NFJ+/QoxU554LACAyFkFz5vUrzS05GwwxHZ/wAtquaf2L9kehpf24/sj60u02vQ63Nysd3h0fzeFpeL+nn3Nb+OaLfGClSqkoGFgBAEAQFxaIMn6lM+U7ZHYdTcPNW9nHFPPJd+HQxDVyT5SywKa0u5Q9pVNjBwjbjwu7HvVVeyzNIpvEp5mo8EEUIrTsZPlcyRhjJDtYWIJB28QulNtSTRvBtSyj0nSl2o3X+tqjW67Y+avj067dTlJQyed3Qcpri1mPtJyB0gvP5XVKlrrY9zzko667S9X/8AT0LDGGtDRsAAHUBZXR6JLCwcddUiKN7zsa0u7hdYbwshvCyzzZW1Ble95xLiTj0lUMpank8xOWqTkz0FmhEG0VOBzbfMXV5TWIJeyPRW6xSivY3C3OxQ+kthGUJr79U/6Rb5Knu/7jKG/X9Z/wAEXUUhBZBYeifN8ySmpkHuMuI7737z2BWFlSedb/gsvD6GZa32RbqsS5IfpMy5yakLGm0kvut4hv2nd2Hao11V0Q92RLytt0+ndlHqnPPhYAQE10T5O9rW65FxE0u/zH3R8yptlDM2+Cf4fDVUzwXWrUvCJ6SssOpaQmJxZI9wa1wNiN5IPUFHuajhDKIt5VdOm2u5U/63133qXxKt8zV5Kfzdb8mbDImfVZHKzXlMrS4AtfY4E227l0pXVRSSfU60r2qpLLyXm04K2L0FAUDS5INdlCSKL6rpXkkbGsDzdyp1S3KrS5PP7Tq13GPLL3oKRsEbI4xZjAGgdAVukksIvoRUYpI7CybEaynmNSVMrpZmvc920+0eBgLAAA4Cw2LhO3hN5ZGqWlOctUjs5BzVp6FznU7XNLhZ13udgDfetqdGFP7TelbwpPMUbxdTsRbSXFrZPm6NV3c8eqj3SzSZGvFmjIiWhrJ93zTH7IDB1nE27Pmo1jDo5EHw2HVyLWViW5XmmPKOrBFCDjI7WI/hZ/uQoV7PEFHkr/EZ4go8lRKqKQ+4oi4hrRck2AG0krZJt9DKTbwi/cyMhcipWsd/iH3nnpO7s2K6o09uCieitqO1TS9TfkrsSCkdJuXuVVOow3ji90cC7eVU3dXVLSvQo7+trnpXZEOUMgBAEBlovsxKyupmKy8HpTJNL7GCGP4I2M8LAPyXoIrCSPUQWmKRw5xZP5TTTQ73sIH4rXafEAtakdUGjFSGuLjyecXCxscDvG8HgqFnmGsMwsGAgCA+mNJNhtOA6yspZeAj0VmzQinpYYxuYO8i/wCav4R0xSPTUYaKaRsybLLOp5+y/TVFRUSymCX33uI+jfsvuw2KmqxnObeDzteM51HLDOg3ItSdlPMeqN/oue1PhnLZqcMn2YmYMjZWz1bdQNxZGfrE7i4bh0KfbWri9cixtLOSlrmWmp5bEW0gZwijpnAH6WQFrBvFwQXfP+wo9xU0Q9yNdVlSpt+voV5opoPa1uucRE0uPWcAe9QrKOZuXBWWEdVXPBditS8IppLr/Y0MgBxfZg42JxKj3UtNNkW8nopN/wAFFBUx59F96PK4TUMONywajutv+yvKEtVNM9DZzUqKJKupJIBpKzQfVWnpxrStFnN3vbut0hQ7q3c/1R7kC9tnU/VHuVQ7J0odqmKTWvbV1HXv1WVZtyzjBTOnLOMEvzX0dTTuD6oGGLbY/wCI7ot9kdJUyjaN9Z9ibQsZTeZ9EXBR0jIWNZG0NY0WAGwAKySS7FzGKisI4sq5Sjpo3SyuDWtHf0DpWJSUVlic1BZZQWdGXX107pX4DYxvwt3BUtaq6ksnnriu6s8/BqFxI4QBZBcGh6g1KaSUjGR9h1MHyufJW1nHFPPJdeHQxTcuSwFLLEqXTJX60sUI2MaXEdLsB5KtvpdVEqfEp9VH+SuVXlUbnM6g5RWQMtca4LupuJUi2hqqJHe1hqqxR6GCuj0hr84K4U9NNKfsMcR12sPMhaVJaYtmlSWmDlwR/Rtm6aWD2ko+mm9519rW7Q38z1rlb0tEevd9yNZ0NuOp92TFSCYQjOHSNFSTOhEbpS3BxDgADvbs3KLVuowlpIVa9hTlpxk1n7Wo/u7/ABt9Fz89HhnL6nD8WbTNrSC2tqGwthcwuDjrFwNtUE7AF0pXSqS0pHWjexqy0pE2Uommjz2i16GpH/LPlj+S5Vlmm17HG4WaUl7Gv0Y0HsaBhO2Ql544mwHl5rS2jppo5WUNNJe/UlikEsqXSTkurq6v6KCR8bGta1wbgd7rdp8lXXUJzn0XQqb6nUqVP0rokRqmzIrpDYU729LrNHeSo6taj9CIrOs39pZGZWYTaMiWciSbdb6jOrielT6FsqfV9yytrJU/1S6sm6lE8hOkTO0UsZhiIMzwR+AEWuelRbmuqawu5Du7najhd2Us518Tj0naqgoGzCwAgCA3mZOTeU1sDLXaHB7+GrH7xv12A7V3toaqi+STaU9dVL+fg9B2V2ehMoZKM0l5E5LWOc0fRzXkbw1vtt7zfqcFT3VLRPK7Mo7+joqal2f+/UiSikAIAgN5mTk3lNbCy12h2s78LMT+SkWsNVRe3UkWsNdVI9CBXR6MIDFkAsgPmSQNF3EAcSbDvQxnBFs5s+YKRpDSJJNzRiL9PR5dKj1biNNe5GrXUKa5ZTWWsryVcpkmNydg3NHAKqqVZTlllHVrSqS1SLT0P5N1KZ8xGMrsPwsw+d+5WVnDTTzyWvh1PEHLknylliVXpmrbugh3AF569gVffS7RKrxKf2xKzVaVJLMws6+QSFslzC/6wH2T8Q/v53Uy2uNv9MuxNtLnaeH2LroK+OdofE4Pad4/PgrVNNZReRkpLKOysmx86oQGdiAjucWeVNRj3nB79zGEE9p3LjUrwp92R61zCkurKfzozomr33kOqwfVYL6o9SqutXlU/Ypa91Oq+vbg0SjkYIAgMtF8BiVlLLwZR6Mzaydyalhi3tYNb8Rxd5kq+hHTFI9LQhopqJsitzqefc96/wBvWzvBuNYtb1Mw+d1SXE9VRnnbueuq2aJcCMT/AEO0gdVSvI+pHh1vNvkCrCxj+pssvDY5m37FwqyLk6uUqBlQzUkuW6zXEbjqODgDxFwMFiUVLozWUVJYZ2lk2NBnrl8UNM5/7x3uxji47+obVxr1FTjk4XFZUoOXwUDLIXEucbkm5PElUjbbyzzkm28s+FgwSzRf/wCYxfhf/wBBUuz/ALpMsP7yL0VuX508r0hngliBAL2OaCdgLmkAntWso6k0azjqi0cmT6UQxMjGxjWt67C11lLCwIx0pI7CybGLIAgOCqrY4gTI9rQOJAWG0u5hyS7kAzq0lsaHMovfds9ofqjpHH+9ih1ryMekerK6vfxj0h1ZVdTUOlcXyOLnHEk7SqyUnJ5ZUSm5PLOJamoQBAEBbmiLIXs4nVTx70vux8RG04n/ADOH+kK1s6eI6n6/6Lvw+jphrfr/AKLDsppYGUBo8783219O6M2Dx70bvheBh2HYegrlWpKpHBxr0VVg4soGspXwvdHI0te02c07QR/e1Ukk08M85ODg9Mu5wrU1CA7eTcpS0zi+B5jcRa422O7yC6QqSg8xN6dSVN5i8GxOeFd96l8S6eZq8nbzdb8gM76771L4ljzNXkx5ut+Q/XCu+9S949E8zV5Hm635Gf1xrvvUvePRPM1eTPm635HRqstVEpvJNI48dY+dtq1lWnLuzSVxUl3Z0CVzOOQsA21JnLVwsDIqiRjG4NaDYDG+GHSuyr1EsJneNzUisJ9DlOd9d96l8Sz5mryZ83W/JmtyhlCWodrzvdI61tZxubDcuc5ym8yZyqVJTeZPJ1loaBAduhylLAbwyOYf4Sd/Rsv0rpCrKHZnSFWcPtZIIdIVc0W9oD1tBPXiu6vKiJKv6qR9u0j1x/eN8DVnztQz9Qq+xq8oZ11c4IknfY7gdUeS5SuKku7OU7urLvI0znXJJxJ2lcX1I7eTCwYCAIAgMscQQQbEYgjaCN6ynh5Mp4eTbOzorDtqZj/ncu3mKn5M7+arfkzAzlqx/wCol8R+ax5ipyPNVfyZqnOuSTiTtXJvJwby8mFgwdygynNT6xgkfGXYOLCQSBuNl0jUlD7Xg6Qqyh9rwdr9ZavfPIes3+a38xU5Onmqv5Mx+slVzz+8J5ipyPNVfyMHOKp55/eE8xU5Hmqv5HWrspSz29tI5+rsub2vwWk6kp/cznOrOf3PJ1FzOYQHPR1b4XB8TixwvZzTYi+BxW0ZOLyjaE3B5id79ZKrn5O03XXzFTk7eZq/kzH6w1PPv71jfqcjzNX8jH6fqeef3pv1PyMeZq8j9P1PPP7036n5DzNXkx+n6nnn96z5ipyPM1PyMOy7UHD20nY4jzCw69R+ph3FR/8AJnTmqXv+u9zvxOJ+ZWjk33ZpKcpd2cS0NAgCAIAgN/mbm46vnDNkTbOldwbf6oPxOtYdp3KRb0XUl7Eq2t3Vl7LuX7BC1jQ1gDWtADQNgAwACuUsHoEsdDkWTIQBAQ3P7MwVzfawgNqGjqEgH2HHceB7OqLcW+4sruQ7q1VVZXcpapp3RvcyRpa9ps5pFiCN1lUyi08MopRcXhnEtTUIAgCAIAgCAIAgCAIAgCAIAgCAIAgCAIAgCAIAgCAIAgCAIAgCAIAgCAIAgCAIAgCAIAgCAIAgCAIDcZtZuTV8mpCLNH15CDqsHTxPADHsxXejQlUfQkULeVWWF8l65vZEiooWxQjAYucfrPcdr3Hjh2CwVxTpqEcIv6VKNOOmJs1udAgCAIAgI5nbmhDXtu73JgPdlAx6nD7TejuXGtQjUXXvyRq9tCquvfkqLOHM+pormRmtHzjASzt3t7VV1bacO/Ypq1rUp9WunJH1wIwWAEAQBAEAQBAEAQBAEAQBAEAQBAEAQBAEAQBAEAQBAEAQBAEAQBAEAQBAEAQBAEAQBAEAQBAclPTukcGxtLnHY1oJceoDFbKLbwjaMXJ4RPs2dGUshD60+yZt9mD9I7oJ2MHeepTqNk+8/gsaHh8n1qdPYtTJ2T46dgjhYGMGwAd5PE9KsIxUVhItoQjBYiuh2lsbBAEAQBAEAQGC2+1AQ7OfMmjlikkEfsntBdrR2bc7cW2LTfquo1a3pyTeCHcWtKUW8dSpKbJ7X61y7AvGFvs2tu6VVqCZS6Ea+RljZaSWGcj5ssYBhAAgCAyAspAyWrOAA1MAaqYADUwDOomlA+jGFnSgYbGsaUZMiMLOlGDLYgU0oyfTYB0rOhDBl1OLb00IYMmnHSjghgGmHT5LGhDByR0bTfE+XottCM4Po0LbDE+Xom2jOlB1C0bz5cOpNCGlGHULRvPl6LDghpR9MoGkbT5eizoQUUfZyc3i7y9E0IzpRkZNbxdu4b+xNtDQjIyYzDF3eOPUmhGdCPp2SmcXd49FnbRnbQ/RTOLu8eixtoaEfDcmNvtd5eiaEY0Iz+i2cXd49EdNDQjIyWzi7vHom2jO2gMls4u8vRY0IxoR9folnF3ePRZ20Z0IwMlM4u7x6LO2htoy3JTOLtvEeixtoKmj7/QzOLu8eiztoztow3JDOLu8eibaMqkjH6JZxd3j0WNtDaQOSWcXd49FlU1kbSybCjzbifa7n48C3+ldVQjnB1hbxaJrkbR1RvaHvEjt2qX2bvx90A37VKjaUydTsKWMvJM8l5Igpm6sETIxv1QLnrdtPapUYRj0iibCnGCxFYO8tjcIAgCAI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0" descr="data:image/jpeg;base64,/9j/4AAQSkZJRgABAQAAAQABAAD/2wCEAAkGBxQQEhQUEBQWFBQXGBgYFhYXFhQXFBcXFRQXFxkUGBUYHCggGBolHBQXITEhJSkrLi4uGB8zODMsNygtLisBCgoKDg0OGxAQGy8kICYsLCwsLCwsLCwsLCwsLCwsLCwsLCwsLCwsLCwsLCwsLCwsLCwsLCwsLCwsLCwsLCwsLP/AABEIAHQBsgMBEQACEQEDEQH/xAAcAAEAAgIDAQAAAAAAAAAAAAAABgcBBQMECAL/xABLEAABAwIBBwkEBggEBAcAAAABAAIDBBEhBQYHEjFBURRTYXGBkZKh0RMiUrEjMkJUcsEVFhdDYpPS8DOCouEkY7LxNDVEc4PC0//EABoBAQACAwEAAAAAAAAAAAAAAAAEBQECAwb/xAAxEQACAQMDAgUDAwQDAQAAAAAAAQIDBBESE1EhMQUUQWGRFTJSInGBIzOhsULR8MH/2gAMAwEAAhEDEQA/ALxQBAEAQGry1nBT0bb1EgYTsbteepgxPXsXOdWMPuZzqVYU1mTwV/lfSs65FLAANz5Tc+Bpw8RUKd9+KK6p4l+C+SJ1+etdNfWqHtHCO0YHR7tj3lRpXVSXqQ53lWXr8GpflGUm5lkJ4l7ifMrluS5OLqzfq/k+eXSc4/xO9U1y5G7Ll/I5dJzj/E71TclyY3Z8v5HLpOcf4neqa5cjdny/kcuk5x/id6prlyN2fL+Ry6TnH+N3qmuXJndny/kcuk5x/id6prfJjdny/kcuk5x/jd6prfJndnyxy6TnH+N3qmuXI3Z8v5HLpOcf4neqa5cmN2fL+Ry6TnH+N3qmt8jcnyxy6TnH+N3qmuXJndny/kcuk5x/jd6prlyN2fL+Ry6TnH+N3qmuXI3Z8v5HLpOcf43eqbkuTG5Lkcuk5x/jd6puS5G5Lkcuk5x/jd6prlyNyXI5dJzj/E71TXLkbkuRy6TnH+J3qmuXI3Jcjl0nOP8AE71TXLkbkuRy6TnH+N3qm5LkbkuRy6TnH+N3qmuXI3Jcjl0nOP8AG71TXLkbkuRy6TnH+N3qm5LkbkuRy6TnH+N3qm5LkbkuRy6TnH+N3qm5LkbkuRy6TnH+N3qm5LkbkuRy6TnH+N3qm5LkbkuRy6TnH+N3qm5LkbkuRy6TnH+N3qm5LkbkuRy6TnH+N3qm5LkbkuRy6TnH+N3qm5LkbkuRy6TnH+J3qm5LkbkuRy2TnH+N3qm5LkbkuRy6TnH+J3qm5LkbkuRy6TnH+J3qm5LkbkuRy6TnH+J3qm5Lkbk+Ry6TnH+J3qm5LkbkuRy6TnH+J3qm5Lkbk+Ry6TnH+J3qm5Lkbk+TkgytOzFk0rfwyPb8isqrNdmzZVprs38m3o8+a6Ig+3c8D7MgDweu+PcV1jd1V6naN9Wi++f3JdkbSsMBVw24viNx2xuNwOpx6lKp3qf3Im0vEYvpNYLByVleGqZr08jZG77bQeDmnFp6CFNhOM1mLLCFSM1mLyd5bG4QBAEAQBAEBW+eukURF0NCQ5+x02Ba08GDY49JwHTug17vT+mHyV1zfKH6Yd+SrKiodI4vkcXucblziS4npJVa228sp5TcnlvqcSwahYAQBAEAQBAEAQBAEAQBAEAQBAEAQBAEAQBAEAQBAEAQBAEAQBAEAQBAEAQBAEAQBAEAQBAEAQHZyflCSneJIHujePtNNuwjYR0HBdIVJQeYs6U6soPMXgt7MfP5tWRDU2jn+yRgyTq+F/8ADv3cBaULlVOj6MubW8VX9Muj/wBk5UonBAEAQBAVVpKz1Jc6lpXWAuJpAcSdhiaeA3njhxvXXVw86I/yVd5d4/pw/l//AArRVxUBAEAQBAEAQBAEAQBAEAQBAEAQBAEAQBAEAQBAEAQBAEAQBAEAQBAEAQBAEAQBAEAQBAEAWQFgBAEAQBAZBtsWU8djKeHkuPRvnkapvJ6g/TtHuuP71o4/xjfxGPFW1tcbi0y7l5Z3W6tMu/8Asnilk4IAgIjpIzjNFT6sZtNLdrOLW296TrFwB0noUa5rbcenci3dfah07vsUaSqc882FgBAEAQG0yBkGaueWQBpcBc6xsLddl2pUZVPtO1GjKq8RN9+zSu+GP+YPRdvJVPYk/T6vsP2aV3wxfzB6J5Kp7D6fVH7NK74Yv5n+yeSqew+n1fYfs0rvhi/mD0TyVT2H0+r7HXqtH1dGL+yDvwODj3LDs6qNJWNZehGZ4XRuLXtLXDaCCCOwqM008MiOLi8M41gwTDJWjqqqYmSsdC1rxcB7nh1ukBhAUuNnOSTyidTsak4qSx1O2dFdZzlP45P/AM1nyNTlf+/g2+m1eV/7+CK5eyQ+jmMMjmOc0AksJLcRe1yBio9Wm6ctLItak6UtLNcuRxMtaSbAXJ2AYk9iyk2ZSySrI2YFZUAEsETTvkNj2N2qXCzqS79CXTsqs/TH7kkp9Ep/eVIv/DH6uXZWC9WSo+Gcy/wcx0SM3VTv5Y/qWfIx5NvpsfyNZlHRVOwXhlZL/CQWE+ZC0lYv/izlLw6a+15IPlDJ0tO8smY5jhucLdo4hQ5QlB4kivnTlB4ksHVWhoFgBAEBy0kBke1jdriGjrJstoxcmkjaK1PCJ2dFNTzsPe/+lTfIy5RYfTZ8ox+ymp52H/X/AEp5GXKH02fKM/soqedh/wBf9KeRlyh9NnyjH7KarnYe9/8ASnkZcofTZ8ow/RVVAYSwnou/+lPIy5Rh+G1OURnLmbNTRYzxkN2B4IcwnhrDYetR6lCdPuiLVtqlP7l/PoadcTgFgHZydRPnkZHGLueQ0du89C3hBzlpRvCDnJRROnaJ6jdPF3PH5Kb5GXJYfTZ8owNE9Rvnh7n+ieQfI+mz5RGM683X5PlbG97XlzA4FoIGJItj1KNWouk8ES4oOi0m8mkXAjneyLk11VOyFmBebXOwdJ6F0pU3UlpR0pU3Umoom50TT/eIvC9TPIvkn/TZfkP2Tz8/F4Xp5F8/4H0yX5GTomm+8R+FyeQfI+my/I+Tomn3TxeF6eRfI+my/JGvyjo0rIhdmpN0MdZ3c611pOyqLt1Oc/D6q7dSH1FO6NxZI0scMC1wII6wVElFxeGQpRcXhnGtTUIDmpKl0T2yRuLXtIc0jaCDcFbxk4vKN4TcJKS7noPNbLTa2mZM2wJFnt+F4+s38x0EK7p1FOKkj0dGoqkFJG3XQ6mCUB5+z3y1yyrkkBuxp1I+Go0kAjrN3dqpbirrm2eeu625UfC6I0KjkUIAgCALILV0N0FmTTEfWIaOkDb5g96s7KGIuXJb+GwwnIspTi0OlWZXp4Xas08UbvhfIxp7iVq5xXdmkqkI93g4RnFSfeqf+dF/Um5DlfJrvU/yXybCGZrxdjg4cWkEd4W2Tomn2PuyGSAaW8isfTioAAkYQCd7muNsepQrymnDVwV9/RUoa/Vf6KkpoTI9rBtcQB2myrYx1SSKaKy0j0nk6n9lExg+y0N7gAVfI9PCOmKRyzSBrS47ACT1AXWW8Gx5xy7WGeomkOJc9x7L4eSoastU2zzNeeuo2ZyJkeWslEULbk7TuaOJKzTpSqSwhSpSqSwkXTmrmZBQtBsJJd7zjboaNwVvRoRprp3LyhaQpde7JMuxKNVlLOSmp8JZmNPC9z1YLnOpGPdnKdanD7mdjJmV4akXgkbIOg4921bRkpdUbQqQn9ryd5bG5p85sgRV0JjkA1re4/e124g8Ohc6tJVI6Wca1GNWOlnn6upHQyPjeLOY4tI6QqOcXFtM85ODhJxZwLU1CAICUaN6D21dHcYM988Pd3fNS7OGqpngl2MNVVF8K3PQHVyhlCKnbrTyMjbe13uDRc3wud+B7lrKSj1bNZzjFZk8Gv8A1sovvUH8xnqtN6HK+Tnv0vyXydihy7TTu1YZ4pHfC17Se4FbRnGXZm0asJPCaZsludDhq6VsrHMkaHNcLOB2EFYaTWGayipLDPO2cWTuS1M0O0MeQPw7W+RCo60NE3E85Xp7dRx4NcuRxLY0UZtezbyuUe84WjB3N3u7ditbSjpWp92XNhb6VuP+CyFNLIICo9M8f/EQO4xkdzr/AJqtvl1RUeJr9UWV2q8qye6IMn69U+UjCNhsel+HyU+xj+pyLHw6GZuXBcasy6OpX5SigAM0jWX2axte223etXJLuzWU4x+54OoM5KU/v4/EsbkOTTep/kvk2MFQ2QazHBw4tII7wtk8nRNPqjlWTJDdJObbaqndKxv00Q1gQMXNGLmHjhchRbmipxz6oh3luqkG13RSKqCgCwAgJ7oiyyYql1O4+5MLt6JGAnzaHeEKfZVMPQyz8Oq4k4clxKzLg0me2UOT0NRIDZ2pqtPB0h1Aewuv2LlXnpptnGvPRTlL2PPaojzTCAIAgCAIC/8AMPJ/sKKJpFiRrHrP/a/ar2jHTBI9Haw00kiQFdSQefM9MocorZn3uNbVb1Nwt81SXE9VRs87dz1VWzRrgRiwND00vKXtBPs/ZkuGNgbi2GwKxsXLLXoWXh0pa2vTBcCsS5IVpYrhHRan2pHtaB0D3ifId6i3ksU8ckK/npotcleaOMn+3r4sMGXeeHujDzsoVpHVUzwVllDVWXt1L3Ctz0BoM+8ocnopnA2JGq3rcdnddca89MGzhcz0Umygooi5wa0XJIAHElUsYuTwjziWX0L6zJzbbQwAEXldYyO33+HqCu6NJU44R6G2oKlDHr6kiJsupJKqz9z8cXugpHWaMHyDaSNoH9/7V1xdddMPkqru9aein8lbveXElxJJ2km5PWVXtt9yqbb6s7WScpSUsrZYnEOab9BA3HiFvTqOEso3p1JQkmj0RkitFRDHK3Y9od3jHzV7FprKPSU564qXJ3Fk3KN0pU4ZlB9hbWaxx6yLH5KovI4qFF4gsVenBEVEIIQBAWnoayf7s0xG2zAeIGJ81aWMcRci38Nh0cizVOLQq/TPX/8Ah4QfikcP9Lf/ALKvvpdolX4lPoo/yVeq0qDkp5XMc1zLhwILbbbraLaaaNotp9D0pk57nRRl/wBYsaXdZaL+av0enhnSsnOVk2PP2fVSJa+oc03Gvq3/AAgNPmCqS5earZ528knWlg+8yc3jXVDWn/Db70h/h+HrOxbW1Hcl17IWtDdnj09S/IYw1oa0WAAAA2AAWAVyehSSWEfaGQgKw00xYUzul7fJpVffLomVfia6RZVyrSoLm0R5P9nSOkIxleT/AJWiw/NW9nDTTzyXnh8NNPPJOlLJ5T2mGv16mOIHCNlyP4n4/KyrL6X6lEpvEqmZKPBAFAK0lujjLb4KuOPWPs5DqOb9kXuQbbsVMtKrU9PoybZVnGoo+jLzVsXx8ytuCDvBHeEYPM1UzVe4Dc4juK8/NYbPLTWJNI4lqahAdvJFbyeeKUfu3tf2NcCR2i47V0pS0zTOlGeial7npNpuAQcDsV8emINphqdWiY345mjsa17vmAod5LEMe5C8QlijjllNFVJRBAEAQBAd7IdGZ6iKMfaeB143t5LrRjqmkdKUdU0j0fDGGtDRsAAHUBZXp6ZLCwcdaxzo3iMgOLSGk7ASCAT2rDzjoHnHQqY6Kqom5lhucTi/b4FW+Rm/Up34dUbzlH3T6J6guHtJog3eW67j3EBFYyz1ZleGz9WixM2c3IqCPUixJxe821nHp4DoU+lTjTjiJY0KEaMcRO5lXKkVKwvneGNHHaegDeVtKaiss6znGCzJlG565yHKE+sLiNo1Y29HxHpKp7ituS6digu7jel07ImWhmgs2ec77Rt6hifyUyxhiLkTfDYdHL+CzVOLQrTTJlCzIYAfrEvcOgYDzUC+nhKJW+IzxBR5NHooyOJ6kyuF2wi4/GdndiVzsoZk5P0I1hS1z1P0LnVmXZE9I+XeSUpDDaST3W8QPtHuKj3NXRDoRbutt08ruUYSqY882YWAEB6BzDYW5PpgdupfvJP5q+orEF+x6O0/sxN+uhIKO0qT6+UH2+yxje21z81UXjzUKLxB5rfwaLIWRJa2QxwAOcGlxuQ0WBA2nrC40qUqjxEjUaMqrxE3Z0c1/NN/mM9V28nUJHkK3H+TB0dV/NN/mM9U8pUHkK3H+S1syMkGjpI43jVfi54vf3iccR2Kyow0QUS3tqW3TUWb4rqdyi9ITpKivmLWPc1hEbbNdazBY42x97WPaqi6UpVHhFFe6p1XhdiOtybMdkMh/wDjf6KPtz4ZFVKb9H8ExzJzEmllZLUsMcTSDZws95G7VOIHSVMtraWVKXYmWtnKTUprCLkGCsy7I3nxnOyhgNjeZ4IjbvuftngAuNesqcc+pGua6pQz6+hRDGukcALuc49pJPqVSpOTwu55/rJ+5fmZWb4oadrD/iO96Q/xEbOobFd0aSpwwehtqKpQx6+pvnusCTgBvXUkEOzSzkNdW1eqfoWNYIxuIDnAvt0/Kyj0quuckuyIlCvu1JY7LBM1IJZXmmaG9PC74ZCPE3/YKFfL9C/cr/EV/TT9ypGNuQBtJsOsqrSy8FKlk9HZAoeT08MQFtRjQeu1z5kq/jHTFI9NShogonfJWx0POudOUOUVc0m4vOr+EGw8gqKtPXNs83cz11GzVLkcDdZlwl9dTgc4OwDElSLZZqIkWqzVivc9DK6PRnBXTCON7z9lrj3AlYbwjDeFk80Sv1iTxJPevPt5eTy8nl5PlYNQgCyEehc3cpsdSUxc4axhiJ6zG26vacsxT9j0tKacF+yItpnH/DwHd7U+cbvRRb37F+5F8S/tL9/+yo1VlIEAQBAEBN9EuT/a1heRhE2/acAfJTrGGZOXBP8AD4ZqZ4LpVoXhrcrZdgpNXlEjY9a+re+NrX2A8QtJ1Iw+5nOdWEPueDXjPig+8s7n/wBK08xT/I5+ao/kjv5Oy/TVBtDMx54A49xxW8Zxl2Z0hVhP7WjZrc6EZzyzRjr2E/VmA9x9zbDY0jZZcK9BVF7ka5t1VXv6FESRlri12BBII4EGxCpmsdDz0lh4ZfWj6g9hQwtIsXDXd1ux+Vld0YaYJHobSGikkSNdSSUVpLr/AG1dIBsjswdY2+ap7ueqp+xQ389VXHBYOiig9lRB9sZXF1+ge6PkVPtYaaa+SwsIaaWeSaKSTimtL1dr1bYt0bB3vx/JVV7LM0uCl8RnmajwQRQiuCA5qKmMsjI2i7nuDR2my3hHVJI2hFykkj0lQUwijZGNjGhvcALq+SwengtMUjmkeGgk4AYnqCM2POGX67lFTNL8b3EdV7DyAVFVlqm2eZrz11HIl2iSpihlnkmljj9xrW672tvrOubaxx+qFLsWlltkzw5xUpOTwWYc5qP7zD/MZ6qfuQ5XyWu/T/JfJyU+cFNI4NZPE5zjYAPaSTwAWVOLeEzKqwbwpL5NmtzoEBiyAWQCyA02dc9VHCXUTGPeL6wdfWtbawbCegrnVc1H9CONeVRRzBZZQeUa6SeQvmcXvO0nb1dHUqSc5SeZHnqlSU5Ny7k90UZt67+Vyj3W4RAja7e/s+anWdH/AJv+Cw8PoZe4/wCP+y2VYluQPSnnJyeHk8Z+llHvfwx7D1E7B2qJd1tEdK7sgX1fRDSu7/0aHQufpqj/ANtn/WVwse7I/hneRbSsi3IVpcjvQX+GRh77j8wot4v6RCv1mi/4KyzGyfyitgZtAdru/CzEqvtY6qiKq0hrqpHoJXR6I0+dtfyejnk3hhDet2At3rnVlpg2cq09FNy9jzuSqI8yFgE90Q5NL6l8xHuxtIB3azsLddsVPsYZk5Fj4dTzNy4LjVmXREtJuU/YUTwD70nuDjY7SOxRrqemmyLe1NFJ+/QoxU554LACAyFkFz5vUrzS05GwwxHZ/wAtquaf2L9kehpf24/sj60u02vQ63Nysd3h0fzeFpeL+nn3Nb+OaLfGClSqkoGFgBAEAQFxaIMn6lM+U7ZHYdTcPNW9nHFPPJd+HQxDVyT5SywKa0u5Q9pVNjBwjbjwu7HvVVeyzNIpvEp5mo8EEUIrTsZPlcyRhjJDtYWIJB28QulNtSTRvBtSyj0nSl2o3X+tqjW67Y+avj067dTlJQyed3Qcpri1mPtJyB0gvP5XVKlrrY9zzko667S9X/8AT0LDGGtDRsAAHUBZXR6JLCwcddUiKN7zsa0u7hdYbwshvCyzzZW1Ble95xLiTj0lUMpank8xOWqTkz0FmhEG0VOBzbfMXV5TWIJeyPRW6xSivY3C3OxQ+kthGUJr79U/6Rb5Knu/7jKG/X9Z/wAEXUUhBZBYeifN8ySmpkHuMuI7737z2BWFlSedb/gsvD6GZa32RbqsS5IfpMy5yakLGm0kvut4hv2nd2Hao11V0Q92RLytt0+ndlHqnPPhYAQE10T5O9rW65FxE0u/zH3R8yptlDM2+Cf4fDVUzwXWrUvCJ6SssOpaQmJxZI9wa1wNiN5IPUFHuajhDKIt5VdOm2u5U/63133qXxKt8zV5Kfzdb8mbDImfVZHKzXlMrS4AtfY4E227l0pXVRSSfU60r2qpLLyXm04K2L0FAUDS5INdlCSKL6rpXkkbGsDzdyp1S3KrS5PP7Tq13GPLL3oKRsEbI4xZjAGgdAVukksIvoRUYpI7CybEaynmNSVMrpZmvc920+0eBgLAAA4Cw2LhO3hN5ZGqWlOctUjs5BzVp6FznU7XNLhZ13udgDfetqdGFP7TelbwpPMUbxdTsRbSXFrZPm6NV3c8eqj3SzSZGvFmjIiWhrJ93zTH7IDB1nE27Pmo1jDo5EHw2HVyLWViW5XmmPKOrBFCDjI7WI/hZ/uQoV7PEFHkr/EZ4go8lRKqKQ+4oi4hrRck2AG0krZJt9DKTbwi/cyMhcipWsd/iH3nnpO7s2K6o09uCieitqO1TS9TfkrsSCkdJuXuVVOow3ji90cC7eVU3dXVLSvQo7+trnpXZEOUMgBAEBlovsxKyupmKy8HpTJNL7GCGP4I2M8LAPyXoIrCSPUQWmKRw5xZP5TTTQ73sIH4rXafEAtakdUGjFSGuLjyecXCxscDvG8HgqFnmGsMwsGAgCA+mNJNhtOA6yspZeAj0VmzQinpYYxuYO8i/wCav4R0xSPTUYaKaRsybLLOp5+y/TVFRUSymCX33uI+jfsvuw2KmqxnObeDzteM51HLDOg3ItSdlPMeqN/oue1PhnLZqcMn2YmYMjZWz1bdQNxZGfrE7i4bh0KfbWri9cixtLOSlrmWmp5bEW0gZwijpnAH6WQFrBvFwQXfP+wo9xU0Q9yNdVlSpt+voV5opoPa1uucRE0uPWcAe9QrKOZuXBWWEdVXPBditS8IppLr/Y0MgBxfZg42JxKj3UtNNkW8nopN/wAFFBUx59F96PK4TUMONywajutv+yvKEtVNM9DZzUqKJKupJIBpKzQfVWnpxrStFnN3vbut0hQ7q3c/1R7kC9tnU/VHuVQ7J0odqmKTWvbV1HXv1WVZtyzjBTOnLOMEvzX0dTTuD6oGGLbY/wCI7ot9kdJUyjaN9Z9ibQsZTeZ9EXBR0jIWNZG0NY0WAGwAKySS7FzGKisI4sq5Sjpo3SyuDWtHf0DpWJSUVlic1BZZQWdGXX107pX4DYxvwt3BUtaq6ksnnriu6s8/BqFxI4QBZBcGh6g1KaSUjGR9h1MHyufJW1nHFPPJdeHQxTcuSwFLLEqXTJX60sUI2MaXEdLsB5KtvpdVEqfEp9VH+SuVXlUbnM6g5RWQMtca4LupuJUi2hqqJHe1hqqxR6GCuj0hr84K4U9NNKfsMcR12sPMhaVJaYtmlSWmDlwR/Rtm6aWD2ko+mm9519rW7Q38z1rlb0tEevd9yNZ0NuOp92TFSCYQjOHSNFSTOhEbpS3BxDgADvbs3KLVuowlpIVa9hTlpxk1n7Wo/u7/ABt9Fz89HhnL6nD8WbTNrSC2tqGwthcwuDjrFwNtUE7AF0pXSqS0pHWjexqy0pE2Uommjz2i16GpH/LPlj+S5Vlmm17HG4WaUl7Gv0Y0HsaBhO2Ql544mwHl5rS2jppo5WUNNJe/UlikEsqXSTkurq6v6KCR8bGta1wbgd7rdp8lXXUJzn0XQqb6nUqVP0rokRqmzIrpDYU729LrNHeSo6taj9CIrOs39pZGZWYTaMiWciSbdb6jOrielT6FsqfV9yytrJU/1S6sm6lE8hOkTO0UsZhiIMzwR+AEWuelRbmuqawu5Du7najhd2Us518Tj0naqgoGzCwAgCA3mZOTeU1sDLXaHB7+GrH7xv12A7V3toaqi+STaU9dVL+fg9B2V2ehMoZKM0l5E5LWOc0fRzXkbw1vtt7zfqcFT3VLRPK7Mo7+joqal2f+/UiSikAIAgN5mTk3lNbCy12h2s78LMT+SkWsNVRe3UkWsNdVI9CBXR6MIDFkAsgPmSQNF3EAcSbDvQxnBFs5s+YKRpDSJJNzRiL9PR5dKj1biNNe5GrXUKa5ZTWWsryVcpkmNydg3NHAKqqVZTlllHVrSqS1SLT0P5N1KZ8xGMrsPwsw+d+5WVnDTTzyWvh1PEHLknylliVXpmrbugh3AF569gVffS7RKrxKf2xKzVaVJLMws6+QSFslzC/6wH2T8Q/v53Uy2uNv9MuxNtLnaeH2LroK+OdofE4Pad4/PgrVNNZReRkpLKOysmx86oQGdiAjucWeVNRj3nB79zGEE9p3LjUrwp92R61zCkurKfzozomr33kOqwfVYL6o9SqutXlU/Ypa91Oq+vbg0SjkYIAgMtF8BiVlLLwZR6Mzaydyalhi3tYNb8Rxd5kq+hHTFI9LQhopqJsitzqefc96/wBvWzvBuNYtb1Mw+d1SXE9VRnnbueuq2aJcCMT/AEO0gdVSvI+pHh1vNvkCrCxj+pssvDY5m37FwqyLk6uUqBlQzUkuW6zXEbjqODgDxFwMFiUVLozWUVJYZ2lk2NBnrl8UNM5/7x3uxji47+obVxr1FTjk4XFZUoOXwUDLIXEucbkm5PElUjbbyzzkm28s+FgwSzRf/wCYxfhf/wBBUuz/ALpMsP7yL0VuX508r0hngliBAL2OaCdgLmkAntWso6k0azjqi0cmT6UQxMjGxjWt67C11lLCwIx0pI7CybGLIAgOCqrY4gTI9rQOJAWG0u5hyS7kAzq0lsaHMovfds9ofqjpHH+9ih1ryMekerK6vfxj0h1ZVdTUOlcXyOLnHEk7SqyUnJ5ZUSm5PLOJamoQBAEBbmiLIXs4nVTx70vux8RG04n/ADOH+kK1s6eI6n6/6Lvw+jphrfr/AKLDsppYGUBo8783219O6M2Dx70bvheBh2HYegrlWpKpHBxr0VVg4soGspXwvdHI0te02c07QR/e1Ukk08M85ODg9Mu5wrU1CA7eTcpS0zi+B5jcRa422O7yC6QqSg8xN6dSVN5i8GxOeFd96l8S6eZq8nbzdb8gM76771L4ljzNXkx5ut+Q/XCu+9S949E8zV5Hm635Gf1xrvvUvePRPM1eTPm635HRqstVEpvJNI48dY+dtq1lWnLuzSVxUl3Z0CVzOOQsA21JnLVwsDIqiRjG4NaDYDG+GHSuyr1EsJneNzUisJ9DlOd9d96l8Sz5mryZ83W/JmtyhlCWodrzvdI61tZxubDcuc5ym8yZyqVJTeZPJ1loaBAduhylLAbwyOYf4Sd/Rsv0rpCrKHZnSFWcPtZIIdIVc0W9oD1tBPXiu6vKiJKv6qR9u0j1x/eN8DVnztQz9Qq+xq8oZ11c4IknfY7gdUeS5SuKku7OU7urLvI0znXJJxJ2lcX1I7eTCwYCAIAgMscQQQbEYgjaCN6ynh5Mp4eTbOzorDtqZj/ncu3mKn5M7+arfkzAzlqx/wCol8R+ax5ipyPNVfyZqnOuSTiTtXJvJwby8mFgwdygynNT6xgkfGXYOLCQSBuNl0jUlD7Xg6Qqyh9rwdr9ZavfPIes3+a38xU5Onmqv5Mx+slVzz+8J5ipyPNVfyMHOKp55/eE8xU5Hmqv5HWrspSz29tI5+rsub2vwWk6kp/cznOrOf3PJ1FzOYQHPR1b4XB8TixwvZzTYi+BxW0ZOLyjaE3B5id79ZKrn5O03XXzFTk7eZq/kzH6w1PPv71jfqcjzNX8jH6fqeef3pv1PyMeZq8j9P1PPP7036n5DzNXkx+n6nnn96z5ipyPM1PyMOy7UHD20nY4jzCw69R+ph3FR/8AJnTmqXv+u9zvxOJ+ZWjk33ZpKcpd2cS0NAgCAIAgN/mbm46vnDNkTbOldwbf6oPxOtYdp3KRb0XUl7Eq2t3Vl7LuX7BC1jQ1gDWtADQNgAwACuUsHoEsdDkWTIQBAQ3P7MwVzfawgNqGjqEgH2HHceB7OqLcW+4sruQ7q1VVZXcpapp3RvcyRpa9ps5pFiCN1lUyi08MopRcXhnEtTUIAgCAIAgCAIAgCAIAgCAIAgCAIAgCAIAgCAIAgCAIAgCAIAgCAIAgCAIAgCAIAgCAIAgCAIAgCAIDcZtZuTV8mpCLNH15CDqsHTxPADHsxXejQlUfQkULeVWWF8l65vZEiooWxQjAYucfrPcdr3Hjh2CwVxTpqEcIv6VKNOOmJs1udAgCAIAgI5nbmhDXtu73JgPdlAx6nD7TejuXGtQjUXXvyRq9tCquvfkqLOHM+pormRmtHzjASzt3t7VV1bacO/Ypq1rUp9WunJH1wIwWAEAQBAEAQBAEAQBAEAQBAEAQBAEAQBAEAQBAEAQBAEAQBAEAQBAEAQBAEAQBAEAQBAEAQBAclPTukcGxtLnHY1oJceoDFbKLbwjaMXJ4RPs2dGUshD60+yZt9mD9I7oJ2MHeepTqNk+8/gsaHh8n1qdPYtTJ2T46dgjhYGMGwAd5PE9KsIxUVhItoQjBYiuh2lsbBAEAQBAEAQGC2+1AQ7OfMmjlikkEfsntBdrR2bc7cW2LTfquo1a3pyTeCHcWtKUW8dSpKbJ7X61y7AvGFvs2tu6VVqCZS6Ea+RljZaSWGcj5ssYBhAAgCAyAspAyWrOAA1MAaqYADUwDOomlA+jGFnSgYbGsaUZMiMLOlGDLYgU0oyfTYB0rOhDBl1OLb00IYMmnHSjghgGmHT5LGhDByR0bTfE+XottCM4Po0LbDE+Xom2jOlB1C0bz5cOpNCGlGHULRvPl6LDghpR9MoGkbT5eizoQUUfZyc3i7y9E0IzpRkZNbxdu4b+xNtDQjIyYzDF3eOPUmhGdCPp2SmcXd49FnbRnbQ/RTOLu8eixtoaEfDcmNvtd5eiaEY0Iz+i2cXd49EdNDQjIyWzi7vHom2jO2gMls4u8vRY0IxoR9folnF3ePRZ20Z0IwMlM4u7x6LO2htoy3JTOLtvEeixtoKmj7/QzOLu8eiztoztow3JDOLu8eibaMqkjH6JZxd3j0WNtDaQOSWcXd49FlU1kbSybCjzbifa7n48C3+ldVQjnB1hbxaJrkbR1RvaHvEjt2qX2bvx90A37VKjaUydTsKWMvJM8l5Igpm6sETIxv1QLnrdtPapUYRj0iibCnGCxFYO8tjcIAgCAID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2" descr="data:image/jpeg;base64,/9j/4AAQSkZJRgABAQAAAQABAAD/2wCEAAkGBxQQEhQUEBQWFBQXGBgYFhYXFhQXFBcXFRQXFxkUGBUYHCggGBolHBQXITEhJSkrLi4uGB8zODMsNygtLisBCgoKDg0OGxAQGy8kICYsLCwsLCwsLCwsLCwsLCwsLCwsLCwsLCwsLCwsLCwsLCwsLCwsLCwsLCwsLCwsLCwsLP/AABEIAHQBsgMBEQACEQEDEQH/xAAcAAEAAgIDAQAAAAAAAAAAAAAABgcBBQMECAL/xABLEAABAwIBBwkEBggEBAcAAAABAAIDBBEhBQYHEjFBURRTYXGBkZKh0RMiUrEjMkJUcsEVFhdDYpPS8DOCouEkY7LxNDVEc4PC0//EABoBAQACAwEAAAAAAAAAAAAAAAAEBQECAwb/xAAxEQACAQMDAgUDAwQDAQAAAAAAAQIDBBESE1EhMQUUQWGRFTJSInGBIzOhsULR8MH/2gAMAwEAAhEDEQA/ALxQBAEAQGry1nBT0bb1EgYTsbteepgxPXsXOdWMPuZzqVYU1mTwV/lfSs65FLAANz5Tc+Bpw8RUKd9+KK6p4l+C+SJ1+etdNfWqHtHCO0YHR7tj3lRpXVSXqQ53lWXr8GpflGUm5lkJ4l7ifMrluS5OLqzfq/k+eXSc4/xO9U1y5G7Ll/I5dJzj/E71TclyY3Z8v5HLpOcf4neqa5cjdny/kcuk5x/id6prlyN2fL+Ry6TnH+N3qmuXJndny/kcuk5x/id6prfJjdny/kcuk5x/jd6prfJndnyxy6TnH+N3qmuXI3Z8v5HLpOcf4neqa5cmN2fL+Ry6TnH+N3qmt8jcnyxy6TnH+N3qmuXJndny/kcuk5x/jd6prlyN2fL+Ry6TnH+N3qmuXI3Z8v5HLpOcf43eqbkuTG5Lkcuk5x/jd6puS5G5Lkcuk5x/jd6prlyNyXI5dJzj/E71TXLkbkuRy6TnH+J3qmuXI3Jcjl0nOP8AE71TXLkbkuRy6TnH+N3qm5LkbkuRy6TnH+N3qmuXI3Jcjl0nOP8AG71TXLkbkuRy6TnH+N3qm5LkbkuRy6TnH+N3qm5LkbkuRy6TnH+N3qm5LkbkuRy6TnH+N3qm5LkbkuRy6TnH+N3qm5LkbkuRy6TnH+N3qm5LkbkuRy6TnH+N3qm5LkbkuRy6TnH+N3qm5LkbkuRy6TnH+N3qm5LkbkuRy6TnH+J3qm5LkbkuRy2TnH+N3qm5LkbkuRy6TnH+J3qm5LkbkuRy6TnH+J3qm5LkbkuRy6TnH+J3qm5Lkbk+Ry6TnH+J3qm5LkbkuRy6TnH+J3qm5Lkbk+Ry6TnH+J3qm5Lkbk+TkgytOzFk0rfwyPb8isqrNdmzZVprs38m3o8+a6Ig+3c8D7MgDweu+PcV1jd1V6naN9Wi++f3JdkbSsMBVw24viNx2xuNwOpx6lKp3qf3Im0vEYvpNYLByVleGqZr08jZG77bQeDmnFp6CFNhOM1mLLCFSM1mLyd5bG4QBAEAQBAEBW+eukURF0NCQ5+x02Ba08GDY49JwHTug17vT+mHyV1zfKH6Yd+SrKiodI4vkcXucblziS4npJVa228sp5TcnlvqcSwahYAQBAEAQBAEAQBAEAQBAEAQBAEAQBAEAQBAEAQBAEAQBAEAQBAEAQBAEAQBAEAQBAEAQBAEAQHZyflCSneJIHujePtNNuwjYR0HBdIVJQeYs6U6soPMXgt7MfP5tWRDU2jn+yRgyTq+F/8ADv3cBaULlVOj6MubW8VX9Muj/wBk5UonBAEAQBAVVpKz1Jc6lpXWAuJpAcSdhiaeA3njhxvXXVw86I/yVd5d4/pw/l//AArRVxUBAEAQBAEAQBAEAQBAEAQBAEAQBAEAQBAEAQBAEAQBAEAQBAEAQBAEAQBAEAQBAEAQBAEAWQFgBAEAQBAZBtsWU8djKeHkuPRvnkapvJ6g/TtHuuP71o4/xjfxGPFW1tcbi0y7l5Z3W6tMu/8Asnilk4IAgIjpIzjNFT6sZtNLdrOLW296TrFwB0noUa5rbcenci3dfah07vsUaSqc882FgBAEAQG0yBkGaueWQBpcBc6xsLddl2pUZVPtO1GjKq8RN9+zSu+GP+YPRdvJVPYk/T6vsP2aV3wxfzB6J5Kp7D6fVH7NK74Yv5n+yeSqew+n1fYfs0rvhi/mD0TyVT2H0+r7HXqtH1dGL+yDvwODj3LDs6qNJWNZehGZ4XRuLXtLXDaCCCOwqM008MiOLi8M41gwTDJWjqqqYmSsdC1rxcB7nh1ukBhAUuNnOSTyidTsak4qSx1O2dFdZzlP45P/AM1nyNTlf+/g2+m1eV/7+CK5eyQ+jmMMjmOc0AksJLcRe1yBio9Wm6ctLItak6UtLNcuRxMtaSbAXJ2AYk9iyk2ZSySrI2YFZUAEsETTvkNj2N2qXCzqS79CXTsqs/TH7kkp9Ep/eVIv/DH6uXZWC9WSo+Gcy/wcx0SM3VTv5Y/qWfIx5NvpsfyNZlHRVOwXhlZL/CQWE+ZC0lYv/izlLw6a+15IPlDJ0tO8smY5jhucLdo4hQ5QlB4kivnTlB4ksHVWhoFgBAEBy0kBke1jdriGjrJstoxcmkjaK1PCJ2dFNTzsPe/+lTfIy5RYfTZ8ox+ymp52H/X/AEp5GXKH02fKM/soqedh/wBf9KeRlyh9NnyjH7KarnYe9/8ASnkZcofTZ8ow/RVVAYSwnou/+lPIy5Rh+G1OURnLmbNTRYzxkN2B4IcwnhrDYetR6lCdPuiLVtqlP7l/PoadcTgFgHZydRPnkZHGLueQ0du89C3hBzlpRvCDnJRROnaJ6jdPF3PH5Kb5GXJYfTZ8owNE9Rvnh7n+ieQfI+mz5RGM683X5PlbG97XlzA4FoIGJItj1KNWouk8ES4oOi0m8mkXAjneyLk11VOyFmBebXOwdJ6F0pU3UlpR0pU3Umoom50TT/eIvC9TPIvkn/TZfkP2Tz8/F4Xp5F8/4H0yX5GTomm+8R+FyeQfI+my/I+Tomn3TxeF6eRfI+my/JGvyjo0rIhdmpN0MdZ3c611pOyqLt1Oc/D6q7dSH1FO6NxZI0scMC1wII6wVElFxeGQpRcXhnGtTUIDmpKl0T2yRuLXtIc0jaCDcFbxk4vKN4TcJKS7noPNbLTa2mZM2wJFnt+F4+s38x0EK7p1FOKkj0dGoqkFJG3XQ6mCUB5+z3y1yyrkkBuxp1I+Go0kAjrN3dqpbirrm2eeu625UfC6I0KjkUIAgCALILV0N0FmTTEfWIaOkDb5g96s7KGIuXJb+GwwnIspTi0OlWZXp4Xas08UbvhfIxp7iVq5xXdmkqkI93g4RnFSfeqf+dF/Um5DlfJrvU/yXybCGZrxdjg4cWkEd4W2Tomn2PuyGSAaW8isfTioAAkYQCd7muNsepQrymnDVwV9/RUoa/Vf6KkpoTI9rBtcQB2myrYx1SSKaKy0j0nk6n9lExg+y0N7gAVfI9PCOmKRyzSBrS47ACT1AXWW8Gx5xy7WGeomkOJc9x7L4eSoastU2zzNeeuo2ZyJkeWslEULbk7TuaOJKzTpSqSwhSpSqSwkXTmrmZBQtBsJJd7zjboaNwVvRoRprp3LyhaQpde7JMuxKNVlLOSmp8JZmNPC9z1YLnOpGPdnKdanD7mdjJmV4akXgkbIOg4921bRkpdUbQqQn9ryd5bG5p85sgRV0JjkA1re4/e124g8Ohc6tJVI6Wca1GNWOlnn6upHQyPjeLOY4tI6QqOcXFtM85ODhJxZwLU1CAICUaN6D21dHcYM988Pd3fNS7OGqpngl2MNVVF8K3PQHVyhlCKnbrTyMjbe13uDRc3wud+B7lrKSj1bNZzjFZk8Gv8A1sovvUH8xnqtN6HK+Tnv0vyXydihy7TTu1YZ4pHfC17Se4FbRnGXZm0asJPCaZsludDhq6VsrHMkaHNcLOB2EFYaTWGayipLDPO2cWTuS1M0O0MeQPw7W+RCo60NE3E85Xp7dRx4NcuRxLY0UZtezbyuUe84WjB3N3u7ditbSjpWp92XNhb6VuP+CyFNLIICo9M8f/EQO4xkdzr/AJqtvl1RUeJr9UWV2q8qye6IMn69U+UjCNhsel+HyU+xj+pyLHw6GZuXBcasy6OpX5SigAM0jWX2axte223etXJLuzWU4x+54OoM5KU/v4/EsbkOTTep/kvk2MFQ2QazHBw4tII7wtk8nRNPqjlWTJDdJObbaqndKxv00Q1gQMXNGLmHjhchRbmipxz6oh3luqkG13RSKqCgCwAgJ7oiyyYql1O4+5MLt6JGAnzaHeEKfZVMPQyz8Oq4k4clxKzLg0me2UOT0NRIDZ2pqtPB0h1Aewuv2LlXnpptnGvPRTlL2PPaojzTCAIAgCAIC/8AMPJ/sKKJpFiRrHrP/a/ar2jHTBI9Haw00kiQFdSQefM9MocorZn3uNbVb1Nwt81SXE9VRs87dz1VWzRrgRiwND00vKXtBPs/ZkuGNgbi2GwKxsXLLXoWXh0pa2vTBcCsS5IVpYrhHRan2pHtaB0D3ifId6i3ksU8ckK/npotcleaOMn+3r4sMGXeeHujDzsoVpHVUzwVllDVWXt1L3Ctz0BoM+8ocnopnA2JGq3rcdnddca89MGzhcz0Umygooi5wa0XJIAHElUsYuTwjziWX0L6zJzbbQwAEXldYyO33+HqCu6NJU44R6G2oKlDHr6kiJsupJKqz9z8cXugpHWaMHyDaSNoH9/7V1xdddMPkqru9aein8lbveXElxJJ2km5PWVXtt9yqbb6s7WScpSUsrZYnEOab9BA3HiFvTqOEso3p1JQkmj0RkitFRDHK3Y9od3jHzV7FprKPSU564qXJ3Fk3KN0pU4ZlB9hbWaxx6yLH5KovI4qFF4gsVenBEVEIIQBAWnoayf7s0xG2zAeIGJ81aWMcRci38Nh0cizVOLQq/TPX/8Ah4QfikcP9Lf/ALKvvpdolX4lPoo/yVeq0qDkp5XMc1zLhwILbbbraLaaaNotp9D0pk57nRRl/wBYsaXdZaL+av0enhnSsnOVk2PP2fVSJa+oc03Gvq3/AAgNPmCqS5earZ528knWlg+8yc3jXVDWn/Db70h/h+HrOxbW1Hcl17IWtDdnj09S/IYw1oa0WAAAA2AAWAVyehSSWEfaGQgKw00xYUzul7fJpVffLomVfia6RZVyrSoLm0R5P9nSOkIxleT/AJWiw/NW9nDTTzyXnh8NNPPJOlLJ5T2mGv16mOIHCNlyP4n4/KyrL6X6lEpvEqmZKPBAFAK0lujjLb4KuOPWPs5DqOb9kXuQbbsVMtKrU9PoybZVnGoo+jLzVsXx8ytuCDvBHeEYPM1UzVe4Dc4juK8/NYbPLTWJNI4lqahAdvJFbyeeKUfu3tf2NcCR2i47V0pS0zTOlGeial7npNpuAQcDsV8emINphqdWiY345mjsa17vmAod5LEMe5C8QlijjllNFVJRBAEAQBAd7IdGZ6iKMfaeB143t5LrRjqmkdKUdU0j0fDGGtDRsAAHUBZXp6ZLCwcdaxzo3iMgOLSGk7ASCAT2rDzjoHnHQqY6Kqom5lhucTi/b4FW+Rm/Up34dUbzlH3T6J6guHtJog3eW67j3EBFYyz1ZleGz9WixM2c3IqCPUixJxe821nHp4DoU+lTjTjiJY0KEaMcRO5lXKkVKwvneGNHHaegDeVtKaiss6znGCzJlG565yHKE+sLiNo1Y29HxHpKp7ituS6digu7jel07ImWhmgs2ec77Rt6hifyUyxhiLkTfDYdHL+CzVOLQrTTJlCzIYAfrEvcOgYDzUC+nhKJW+IzxBR5NHooyOJ6kyuF2wi4/GdndiVzsoZk5P0I1hS1z1P0LnVmXZE9I+XeSUpDDaST3W8QPtHuKj3NXRDoRbutt08ruUYSqY882YWAEB6BzDYW5PpgdupfvJP5q+orEF+x6O0/sxN+uhIKO0qT6+UH2+yxje21z81UXjzUKLxB5rfwaLIWRJa2QxwAOcGlxuQ0WBA2nrC40qUqjxEjUaMqrxE3Z0c1/NN/mM9V28nUJHkK3H+TB0dV/NN/mM9U8pUHkK3H+S1syMkGjpI43jVfi54vf3iccR2Kyow0QUS3tqW3TUWb4rqdyi9ITpKivmLWPc1hEbbNdazBY42x97WPaqi6UpVHhFFe6p1XhdiOtybMdkMh/wDjf6KPtz4ZFVKb9H8ExzJzEmllZLUsMcTSDZws95G7VOIHSVMtraWVKXYmWtnKTUprCLkGCsy7I3nxnOyhgNjeZ4IjbvuftngAuNesqcc+pGua6pQz6+hRDGukcALuc49pJPqVSpOTwu55/rJ+5fmZWb4oadrD/iO96Q/xEbOobFd0aSpwwehtqKpQx6+pvnusCTgBvXUkEOzSzkNdW1eqfoWNYIxuIDnAvt0/Kyj0quuckuyIlCvu1JY7LBM1IJZXmmaG9PC74ZCPE3/YKFfL9C/cr/EV/TT9ypGNuQBtJsOsqrSy8FKlk9HZAoeT08MQFtRjQeu1z5kq/jHTFI9NShogonfJWx0POudOUOUVc0m4vOr+EGw8gqKtPXNs83cz11GzVLkcDdZlwl9dTgc4OwDElSLZZqIkWqzVivc9DK6PRnBXTCON7z9lrj3AlYbwjDeFk80Sv1iTxJPevPt5eTy8nl5PlYNQgCyEehc3cpsdSUxc4axhiJ6zG26vacsxT9j0tKacF+yItpnH/DwHd7U+cbvRRb37F+5F8S/tL9/+yo1VlIEAQBAEBN9EuT/a1heRhE2/acAfJTrGGZOXBP8AD4ZqZ4LpVoXhrcrZdgpNXlEjY9a+re+NrX2A8QtJ1Iw+5nOdWEPueDXjPig+8s7n/wBK08xT/I5+ao/kjv5Oy/TVBtDMx54A49xxW8Zxl2Z0hVhP7WjZrc6EZzyzRjr2E/VmA9x9zbDY0jZZcK9BVF7ka5t1VXv6FESRlri12BBII4EGxCpmsdDz0lh4ZfWj6g9hQwtIsXDXd1ux+Vld0YaYJHobSGikkSNdSSUVpLr/AG1dIBsjswdY2+ap7ueqp+xQ389VXHBYOiig9lRB9sZXF1+ge6PkVPtYaaa+SwsIaaWeSaKSTimtL1dr1bYt0bB3vx/JVV7LM0uCl8RnmajwQRQiuCA5qKmMsjI2i7nuDR2my3hHVJI2hFykkj0lQUwijZGNjGhvcALq+SwengtMUjmkeGgk4AYnqCM2POGX67lFTNL8b3EdV7DyAVFVlqm2eZrz11HIl2iSpihlnkmljj9xrW672tvrOubaxx+qFLsWlltkzw5xUpOTwWYc5qP7zD/MZ6qfuQ5XyWu/T/JfJyU+cFNI4NZPE5zjYAPaSTwAWVOLeEzKqwbwpL5NmtzoEBiyAWQCyA02dc9VHCXUTGPeL6wdfWtbawbCegrnVc1H9CONeVRRzBZZQeUa6SeQvmcXvO0nb1dHUqSc5SeZHnqlSU5Ny7k90UZt67+Vyj3W4RAja7e/s+anWdH/AJv+Cw8PoZe4/wCP+y2VYluQPSnnJyeHk8Z+llHvfwx7D1E7B2qJd1tEdK7sgX1fRDSu7/0aHQufpqj/ANtn/WVwse7I/hneRbSsi3IVpcjvQX+GRh77j8wot4v6RCv1mi/4KyzGyfyitgZtAdru/CzEqvtY6qiKq0hrqpHoJXR6I0+dtfyejnk3hhDet2At3rnVlpg2cq09FNy9jzuSqI8yFgE90Q5NL6l8xHuxtIB3azsLddsVPsYZk5Fj4dTzNy4LjVmXREtJuU/YUTwD70nuDjY7SOxRrqemmyLe1NFJ+/QoxU554LACAyFkFz5vUrzS05GwwxHZ/wAtquaf2L9kehpf24/sj60u02vQ63Nysd3h0fzeFpeL+nn3Nb+OaLfGClSqkoGFgBAEAQFxaIMn6lM+U7ZHYdTcPNW9nHFPPJd+HQxDVyT5SywKa0u5Q9pVNjBwjbjwu7HvVVeyzNIpvEp5mo8EEUIrTsZPlcyRhjJDtYWIJB28QulNtSTRvBtSyj0nSl2o3X+tqjW67Y+avj067dTlJQyed3Qcpri1mPtJyB0gvP5XVKlrrY9zzko667S9X/8AT0LDGGtDRsAAHUBZXR6JLCwcddUiKN7zsa0u7hdYbwshvCyzzZW1Ble95xLiTj0lUMpank8xOWqTkz0FmhEG0VOBzbfMXV5TWIJeyPRW6xSivY3C3OxQ+kthGUJr79U/6Rb5Knu/7jKG/X9Z/wAEXUUhBZBYeifN8ySmpkHuMuI7737z2BWFlSedb/gsvD6GZa32RbqsS5IfpMy5yakLGm0kvut4hv2nd2Hao11V0Q92RLytt0+ndlHqnPPhYAQE10T5O9rW65FxE0u/zH3R8yptlDM2+Cf4fDVUzwXWrUvCJ6SssOpaQmJxZI9wa1wNiN5IPUFHuajhDKIt5VdOm2u5U/63133qXxKt8zV5Kfzdb8mbDImfVZHKzXlMrS4AtfY4E227l0pXVRSSfU60r2qpLLyXm04K2L0FAUDS5INdlCSKL6rpXkkbGsDzdyp1S3KrS5PP7Tq13GPLL3oKRsEbI4xZjAGgdAVukksIvoRUYpI7CybEaynmNSVMrpZmvc920+0eBgLAAA4Cw2LhO3hN5ZGqWlOctUjs5BzVp6FznU7XNLhZ13udgDfetqdGFP7TelbwpPMUbxdTsRbSXFrZPm6NV3c8eqj3SzSZGvFmjIiWhrJ93zTH7IDB1nE27Pmo1jDo5EHw2HVyLWViW5XmmPKOrBFCDjI7WI/hZ/uQoV7PEFHkr/EZ4go8lRKqKQ+4oi4hrRck2AG0krZJt9DKTbwi/cyMhcipWsd/iH3nnpO7s2K6o09uCieitqO1TS9TfkrsSCkdJuXuVVOow3ji90cC7eVU3dXVLSvQo7+trnpXZEOUMgBAEBlovsxKyupmKy8HpTJNL7GCGP4I2M8LAPyXoIrCSPUQWmKRw5xZP5TTTQ73sIH4rXafEAtakdUGjFSGuLjyecXCxscDvG8HgqFnmGsMwsGAgCA+mNJNhtOA6yspZeAj0VmzQinpYYxuYO8i/wCav4R0xSPTUYaKaRsybLLOp5+y/TVFRUSymCX33uI+jfsvuw2KmqxnObeDzteM51HLDOg3ItSdlPMeqN/oue1PhnLZqcMn2YmYMjZWz1bdQNxZGfrE7i4bh0KfbWri9cixtLOSlrmWmp5bEW0gZwijpnAH6WQFrBvFwQXfP+wo9xU0Q9yNdVlSpt+voV5opoPa1uucRE0uPWcAe9QrKOZuXBWWEdVXPBditS8IppLr/Y0MgBxfZg42JxKj3UtNNkW8nopN/wAFFBUx59F96PK4TUMONywajutv+yvKEtVNM9DZzUqKJKupJIBpKzQfVWnpxrStFnN3vbut0hQ7q3c/1R7kC9tnU/VHuVQ7J0odqmKTWvbV1HXv1WVZtyzjBTOnLOMEvzX0dTTuD6oGGLbY/wCI7ot9kdJUyjaN9Z9ibQsZTeZ9EXBR0jIWNZG0NY0WAGwAKySS7FzGKisI4sq5Sjpo3SyuDWtHf0DpWJSUVlic1BZZQWdGXX107pX4DYxvwt3BUtaq6ksnnriu6s8/BqFxI4QBZBcGh6g1KaSUjGR9h1MHyufJW1nHFPPJdeHQxTcuSwFLLEqXTJX60sUI2MaXEdLsB5KtvpdVEqfEp9VH+SuVXlUbnM6g5RWQMtca4LupuJUi2hqqJHe1hqqxR6GCuj0hr84K4U9NNKfsMcR12sPMhaVJaYtmlSWmDlwR/Rtm6aWD2ko+mm9519rW7Q38z1rlb0tEevd9yNZ0NuOp92TFSCYQjOHSNFSTOhEbpS3BxDgADvbs3KLVuowlpIVa9hTlpxk1n7Wo/u7/ABt9Fz89HhnL6nD8WbTNrSC2tqGwthcwuDjrFwNtUE7AF0pXSqS0pHWjexqy0pE2Uommjz2i16GpH/LPlj+S5Vlmm17HG4WaUl7Gv0Y0HsaBhO2Ql544mwHl5rS2jppo5WUNNJe/UlikEsqXSTkurq6v6KCR8bGta1wbgd7rdp8lXXUJzn0XQqb6nUqVP0rokRqmzIrpDYU729LrNHeSo6taj9CIrOs39pZGZWYTaMiWciSbdb6jOrielT6FsqfV9yytrJU/1S6sm6lE8hOkTO0UsZhiIMzwR+AEWuelRbmuqawu5Du7najhd2Us518Tj0naqgoGzCwAgCA3mZOTeU1sDLXaHB7+GrH7xv12A7V3toaqi+STaU9dVL+fg9B2V2ehMoZKM0l5E5LWOc0fRzXkbw1vtt7zfqcFT3VLRPK7Mo7+joqal2f+/UiSikAIAgN5mTk3lNbCy12h2s78LMT+SkWsNVRe3UkWsNdVI9CBXR6MIDFkAsgPmSQNF3EAcSbDvQxnBFs5s+YKRpDSJJNzRiL9PR5dKj1biNNe5GrXUKa5ZTWWsryVcpkmNydg3NHAKqqVZTlllHVrSqS1SLT0P5N1KZ8xGMrsPwsw+d+5WVnDTTzyWvh1PEHLknylliVXpmrbugh3AF569gVffS7RKrxKf2xKzVaVJLMws6+QSFslzC/6wH2T8Q/v53Uy2uNv9MuxNtLnaeH2LroK+OdofE4Pad4/PgrVNNZReRkpLKOysmx86oQGdiAjucWeVNRj3nB79zGEE9p3LjUrwp92R61zCkurKfzozomr33kOqwfVYL6o9SqutXlU/Ypa91Oq+vbg0SjkYIAgMtF8BiVlLLwZR6Mzaydyalhi3tYNb8Rxd5kq+hHTFI9LQhopqJsitzqefc96/wBvWzvBuNYtb1Mw+d1SXE9VRnnbueuq2aJcCMT/AEO0gdVSvI+pHh1vNvkCrCxj+pssvDY5m37FwqyLk6uUqBlQzUkuW6zXEbjqODgDxFwMFiUVLozWUVJYZ2lk2NBnrl8UNM5/7x3uxji47+obVxr1FTjk4XFZUoOXwUDLIXEucbkm5PElUjbbyzzkm28s+FgwSzRf/wCYxfhf/wBBUuz/ALpMsP7yL0VuX508r0hngliBAL2OaCdgLmkAntWso6k0azjqi0cmT6UQxMjGxjWt67C11lLCwIx0pI7CybGLIAgOCqrY4gTI9rQOJAWG0u5hyS7kAzq0lsaHMovfds9ofqjpHH+9ih1ryMekerK6vfxj0h1ZVdTUOlcXyOLnHEk7SqyUnJ5ZUSm5PLOJamoQBAEBbmiLIXs4nVTx70vux8RG04n/ADOH+kK1s6eI6n6/6Lvw+jphrfr/AKLDsppYGUBo8783219O6M2Dx70bvheBh2HYegrlWpKpHBxr0VVg4soGspXwvdHI0te02c07QR/e1Ukk08M85ODg9Mu5wrU1CA7eTcpS0zi+B5jcRa422O7yC6QqSg8xN6dSVN5i8GxOeFd96l8S6eZq8nbzdb8gM76771L4ljzNXkx5ut+Q/XCu+9S949E8zV5Hm635Gf1xrvvUvePRPM1eTPm635HRqstVEpvJNI48dY+dtq1lWnLuzSVxUl3Z0CVzOOQsA21JnLVwsDIqiRjG4NaDYDG+GHSuyr1EsJneNzUisJ9DlOd9d96l8Sz5mryZ83W/JmtyhlCWodrzvdI61tZxubDcuc5ym8yZyqVJTeZPJ1loaBAduhylLAbwyOYf4Sd/Rsv0rpCrKHZnSFWcPtZIIdIVc0W9oD1tBPXiu6vKiJKv6qR9u0j1x/eN8DVnztQz9Qq+xq8oZ11c4IknfY7gdUeS5SuKku7OU7urLvI0znXJJxJ2lcX1I7eTCwYCAIAgMscQQQbEYgjaCN6ynh5Mp4eTbOzorDtqZj/ncu3mKn5M7+arfkzAzlqx/wCol8R+ax5ipyPNVfyZqnOuSTiTtXJvJwby8mFgwdygynNT6xgkfGXYOLCQSBuNl0jUlD7Xg6Qqyh9rwdr9ZavfPIes3+a38xU5Onmqv5Mx+slVzz+8J5ipyPNVfyMHOKp55/eE8xU5Hmqv5HWrspSz29tI5+rsub2vwWk6kp/cznOrOf3PJ1FzOYQHPR1b4XB8TixwvZzTYi+BxW0ZOLyjaE3B5id79ZKrn5O03XXzFTk7eZq/kzH6w1PPv71jfqcjzNX8jH6fqeef3pv1PyMeZq8j9P1PPP7036n5DzNXkx+n6nnn96z5ipyPM1PyMOy7UHD20nY4jzCw69R+ph3FR/8AJnTmqXv+u9zvxOJ+ZWjk33ZpKcpd2cS0NAgCAIAgN/mbm46vnDNkTbOldwbf6oPxOtYdp3KRb0XUl7Eq2t3Vl7LuX7BC1jQ1gDWtADQNgAwACuUsHoEsdDkWTIQBAQ3P7MwVzfawgNqGjqEgH2HHceB7OqLcW+4sruQ7q1VVZXcpapp3RvcyRpa9ps5pFiCN1lUyi08MopRcXhnEtTUIAgCAIAgCAIAgCAIAgCAIAgCAIAgCAIAgCAIAgCAIAgCAIAgCAIAgCAIAgCAIAgCAIAgCAIAgCAIDcZtZuTV8mpCLNH15CDqsHTxPADHsxXejQlUfQkULeVWWF8l65vZEiooWxQjAYucfrPcdr3Hjh2CwVxTpqEcIv6VKNOOmJs1udAgCAIAgI5nbmhDXtu73JgPdlAx6nD7TejuXGtQjUXXvyRq9tCquvfkqLOHM+pormRmtHzjASzt3t7VV1bacO/Ypq1rUp9WunJH1wIwWAEAQBAEAQBAEAQBAEAQBAEAQBAEAQBAEAQBAEAQBAEAQBAEAQBAEAQBAEAQBAEAQBAEAQBAclPTukcGxtLnHY1oJceoDFbKLbwjaMXJ4RPs2dGUshD60+yZt9mD9I7oJ2MHeepTqNk+8/gsaHh8n1qdPYtTJ2T46dgjhYGMGwAd5PE9KsIxUVhItoQjBYiuh2lsbBAEAQBAEAQGC2+1AQ7OfMmjlikkEfsntBdrR2bc7cW2LTfquo1a3pyTeCHcWtKUW8dSpKbJ7X61y7AvGFvs2tu6VVqCZS6Ea+RljZaSWGcj5ssYBhAAgCAyAspAyWrOAA1MAaqYADUwDOomlA+jGFnSgYbGsaUZMiMLOlGDLYgU0oyfTYB0rOhDBl1OLb00IYMmnHSjghgGmHT5LGhDByR0bTfE+XottCM4Po0LbDE+Xom2jOlB1C0bz5cOpNCGlGHULRvPl6LDghpR9MoGkbT5eizoQUUfZyc3i7y9E0IzpRkZNbxdu4b+xNtDQjIyYzDF3eOPUmhGdCPp2SmcXd49FnbRnbQ/RTOLu8eixtoaEfDcmNvtd5eiaEY0Iz+i2cXd49EdNDQjIyWzi7vHom2jO2gMls4u8vRY0IxoR9folnF3ePRZ20Z0IwMlM4u7x6LO2htoy3JTOLtvEeixtoKmj7/QzOLu8eiztoztow3JDOLu8eibaMqkjH6JZxd3j0WNtDaQOSWcXd49FlU1kbSybCjzbifa7n48C3+ldVQjnB1hbxaJrkbR1RvaHvEjt2qX2bvx90A37VKjaUydTsKWMvJM8l5Igpm6sETIxv1QLnrdtPapUYRj0iibCnGCxFYO8tjcIAgCAID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6" descr="http://upload.wikimedia.org/wikipedia/en/e/e3/Valeant_logo.sv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8" descr="http://upload.wikimedia.org/wikipedia/en/e/e3/Valeant_logo.sv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8" name="Picture 30" descr="File:Valeant logo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798" y="4957264"/>
            <a:ext cx="3497706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0" name="Picture 32" descr="http://www.standup2cancer.org/_images/partner_logos/gene_tag_4c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47" y="4359960"/>
            <a:ext cx="2743200" cy="116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http://www.marketwatch.com/legacy/story/harvard-bioscience-announces-jeffrey-a-duchemin-as-new-ceo-2013-08-27/renderimage?guid=14d7ea1b67594a2681ded8085bb8b8a7&amp;imageID=2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30176"/>
            <a:ext cx="2095696" cy="67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4" name="Picture 36" descr="http://www.upenn.edu/webservices/images/logos/penn_fulllogo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266" y="5634651"/>
            <a:ext cx="2324562" cy="76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6" name="Picture 38" descr="http://vector-magz.com/wp-content/uploads/2013/07/harvard-medical-school-logo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618" y="5730176"/>
            <a:ext cx="2274848" cy="6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http://d0.awsstatic.com/logos/customers/Novartis-log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69" y="3382255"/>
            <a:ext cx="2016027" cy="48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en/thumb/a/a5/Pfizer_logo_(modern).svg/1280px-Pfizer_logo_(modern).svg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66" y="2241913"/>
            <a:ext cx="1981200" cy="115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ovance.com/content/dam/covance/Images/Covance_Logo%2BSMR-Tagline_300dpi_3i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782" y="3942441"/>
            <a:ext cx="298173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52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Scientist</a:t>
            </a:r>
          </a:p>
          <a:p>
            <a:r>
              <a:rPr lang="en-US" b="1" dirty="0" smtClean="0"/>
              <a:t>Laboratory Assistant</a:t>
            </a:r>
          </a:p>
          <a:p>
            <a:r>
              <a:rPr lang="en-US" b="1" dirty="0" smtClean="0"/>
              <a:t>Research Assistant/Associate</a:t>
            </a:r>
          </a:p>
          <a:p>
            <a:r>
              <a:rPr lang="en-US" b="1" dirty="0" smtClean="0"/>
              <a:t>Regulatory affairs</a:t>
            </a:r>
          </a:p>
          <a:p>
            <a:r>
              <a:rPr lang="en-US" b="1" dirty="0" smtClean="0"/>
              <a:t>Project management</a:t>
            </a:r>
          </a:p>
          <a:p>
            <a:r>
              <a:rPr lang="en-US" b="1" dirty="0" smtClean="0"/>
              <a:t>Marketing</a:t>
            </a:r>
          </a:p>
          <a:p>
            <a:r>
              <a:rPr lang="en-US" b="1" dirty="0" smtClean="0"/>
              <a:t>Sales</a:t>
            </a:r>
          </a:p>
          <a:p>
            <a:r>
              <a:rPr lang="en-US" b="1" dirty="0" smtClean="0"/>
              <a:t>Field testing of GM crops</a:t>
            </a:r>
          </a:p>
          <a:p>
            <a:r>
              <a:rPr lang="en-US" b="1" dirty="0" smtClean="0"/>
              <a:t>Legal affairs</a:t>
            </a:r>
          </a:p>
          <a:p>
            <a:r>
              <a:rPr lang="en-US" b="1" dirty="0" smtClean="0"/>
              <a:t>Professor</a:t>
            </a:r>
            <a:endParaRPr lang="en-US" b="1" dirty="0"/>
          </a:p>
        </p:txBody>
      </p:sp>
      <p:pic>
        <p:nvPicPr>
          <p:cNvPr id="5122" name="Picture 2" descr="http://www.oxbridgebiotech.com/wp-content/uploads/2013/07/scientist-in-l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996" y="2667000"/>
            <a:ext cx="2815404" cy="18792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15488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Draw your dream job in the field of biotechnology. Write your ultimate goals. What impact do you want to have on society?</a:t>
            </a:r>
            <a:endParaRPr lang="en-US" b="1" dirty="0"/>
          </a:p>
        </p:txBody>
      </p:sp>
      <p:pic>
        <p:nvPicPr>
          <p:cNvPr id="4098" name="Picture 2" descr="http://m.c.lnkd.licdn.com/mpr/mpr/p/5/005/05e/32f/3128e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67100"/>
            <a:ext cx="6059503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63733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Excellence for AFNR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 © Texas Education Agency 2014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124200"/>
            <a:ext cx="428625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879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</TotalTime>
  <Words>231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Exploring Career Pathways: Biotechnology</vt:lpstr>
      <vt:lpstr>Why Biotechnology?</vt:lpstr>
      <vt:lpstr>Typical Career Pathway</vt:lpstr>
      <vt:lpstr>Who Hires Biotechnology Graduates?</vt:lpstr>
      <vt:lpstr>Who Hires Biotechnology Graduates?</vt:lpstr>
      <vt:lpstr>Types of Jobs</vt:lpstr>
      <vt:lpstr>Activity</vt:lpstr>
      <vt:lpstr>Educational Excellence for AFNR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Career Pathways: Biotechnology</dc:title>
  <dc:creator>Ian Sprouse</dc:creator>
  <cp:keywords>Perkins EE Project</cp:keywords>
  <cp:lastModifiedBy>Kirk C. Edney, Ph. D.</cp:lastModifiedBy>
  <cp:revision>9</cp:revision>
  <dcterms:created xsi:type="dcterms:W3CDTF">2014-12-10T19:27:28Z</dcterms:created>
  <dcterms:modified xsi:type="dcterms:W3CDTF">2014-12-16T16:43:49Z</dcterms:modified>
</cp:coreProperties>
</file>