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5" r:id="rId4"/>
    <p:sldId id="256" r:id="rId5"/>
    <p:sldId id="257" r:id="rId6"/>
    <p:sldId id="266" r:id="rId7"/>
    <p:sldId id="260" r:id="rId8"/>
    <p:sldId id="261" r:id="rId9"/>
    <p:sldId id="262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4DDDD-830B-47E3-AD7D-1E70266080F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D161-E038-4A6D-8142-A7AB11A4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D161-E038-4A6D-8142-A7AB11A4F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445D-B166-4994-A2AC-51761C9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0B23-7318-4CAC-AA51-5AE4ADB16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D46D-0845-4FD1-B791-100A8AE7C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0A35-4718-42D5-9AC2-F5CED266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2241-685E-4FC6-8502-62553882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B571-558A-4F93-8EDC-8FE049B9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F390-EA63-489D-ADA1-046E15EB3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675C-1EB6-4433-AC56-5EC9970F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B135-A086-4BCC-B80E-3593EABD2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C036-BCCC-4261-8625-9E800523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BE4A-9A92-4EF4-82E2-6314F2D3A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7B81-CE84-4BA3-A86A-7F174B12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6F44DA31-BC3C-4D04-AA88-57489361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Welcome to the Cell.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beginning of Microbiology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334962"/>
          </a:xfrm>
        </p:spPr>
        <p:txBody>
          <a:bodyPr/>
          <a:lstStyle/>
          <a:p>
            <a:pPr eaLnBrk="1" hangingPunct="1"/>
            <a:r>
              <a:rPr lang="en-US" sz="2000" smtClean="0"/>
              <a:t>Prokaryote, Eukaryote, &amp; Viruses</a:t>
            </a:r>
          </a:p>
        </p:txBody>
      </p:sp>
      <p:graphicFrame>
        <p:nvGraphicFramePr>
          <p:cNvPr id="7272" name="Group 104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763000" cy="6028847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855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Prokaryote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Eukaryote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00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bacteria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Animals &amp; plants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Contain nucleic acids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(DNA or RNA)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contain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ribosomes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contain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ribosomes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 nucleus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Contain nucleic acids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(DNA or RNA)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Contain nucleic acids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(DNA or RNA)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Capsid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surrounds the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genetic 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 nucleus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have a nucleus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do not have membrane-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bound Organelle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60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unicellular organisms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Have membrane-bound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organelles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Cannot reproduce by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themselves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00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do not have membrane-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bound Organelle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multicellular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Too small to be seen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with light microscope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48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Cell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Unicellular 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Not a cell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089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cell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52400"/>
            <a:ext cx="25908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470 Pro &amp; 1 </a:t>
            </a:r>
            <a:r>
              <a:rPr lang="en-US" b="1" dirty="0" err="1">
                <a:solidFill>
                  <a:srgbClr val="FF0000"/>
                </a:solidFill>
              </a:rPr>
              <a:t>Eu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52400"/>
            <a:ext cx="23622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470 1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0"/>
            <a:ext cx="5562600" cy="4572000"/>
          </a:xfrm>
          <a:prstGeom prst="ellipse">
            <a:avLst/>
          </a:prstGeom>
          <a:solidFill>
            <a:schemeClr val="accent1">
              <a:lumMod val="90000"/>
              <a:alpha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2286000"/>
            <a:ext cx="5334000" cy="4572000"/>
          </a:xfrm>
          <a:prstGeom prst="ellipse">
            <a:avLst/>
          </a:prstGeom>
          <a:solidFill>
            <a:schemeClr val="accent1">
              <a:lumMod val="90000"/>
              <a:alpha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 rot="16200000">
            <a:off x="2400300" y="266700"/>
            <a:ext cx="4495800" cy="3962400"/>
          </a:xfrm>
          <a:prstGeom prst="ellipse">
            <a:avLst/>
          </a:prstGeom>
          <a:solidFill>
            <a:schemeClr val="accent1">
              <a:lumMod val="90000"/>
              <a:alpha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191000" y="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Virus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 rot="-1760776">
            <a:off x="211138" y="2711450"/>
            <a:ext cx="2509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Prokaryotic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 rot="1440777">
            <a:off x="6624638" y="2771775"/>
            <a:ext cx="250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Eukaryotic</a:t>
            </a:r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64" t="10027" r="9766" b="57944"/>
          <a:stretch>
            <a:fillRect/>
          </a:stretch>
        </p:blipFill>
        <p:spPr bwMode="auto">
          <a:xfrm>
            <a:off x="228600" y="3657600"/>
            <a:ext cx="1619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73" t="12241" r="44629" b="59245"/>
          <a:stretch>
            <a:fillRect/>
          </a:stretch>
        </p:blipFill>
        <p:spPr bwMode="auto">
          <a:xfrm>
            <a:off x="3124200" y="762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2713" y="3581400"/>
            <a:ext cx="14112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3810000" y="48768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en-US" sz="1400" b="1">
                <a:solidFill>
                  <a:srgbClr val="000066"/>
                </a:solidFill>
              </a:rPr>
              <a:t>Contain</a:t>
            </a:r>
            <a:r>
              <a:rPr lang="en-US" sz="1600" b="1">
                <a:solidFill>
                  <a:srgbClr val="000066"/>
                </a:solidFill>
              </a:rPr>
              <a:t> </a:t>
            </a:r>
            <a:r>
              <a:rPr lang="en-US" sz="1400" b="1">
                <a:solidFill>
                  <a:srgbClr val="000066"/>
                </a:solidFill>
              </a:rPr>
              <a:t>ribosomes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752600" y="37338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Bacteria</a:t>
            </a:r>
            <a:endParaRPr lang="en-US" b="1" dirty="0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3810000" y="3733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Contain </a:t>
            </a:r>
          </a:p>
          <a:p>
            <a:pPr marL="533400" indent="-533400" algn="ctr"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DNA &amp; RNA</a:t>
            </a:r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2667000" y="24384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66"/>
                </a:solidFill>
              </a:rPr>
              <a:t>No nucleus</a:t>
            </a: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6096000" y="3657600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solidFill>
                  <a:srgbClr val="000066"/>
                </a:solidFill>
              </a:rPr>
              <a:t>Have  nucleus</a:t>
            </a:r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5638800" y="4038600"/>
            <a:ext cx="2292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b="1">
                <a:solidFill>
                  <a:srgbClr val="000066"/>
                </a:solidFill>
              </a:rPr>
              <a:t>Have membrane-bound organelles</a:t>
            </a: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2819400" y="2819400"/>
            <a:ext cx="182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 dirty="0">
                <a:solidFill>
                  <a:srgbClr val="000066"/>
                </a:solidFill>
              </a:rPr>
              <a:t>No membrane-bound organelles</a:t>
            </a: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5791200" y="4953000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>
                <a:solidFill>
                  <a:srgbClr val="000066"/>
                </a:solidFill>
              </a:rPr>
              <a:t>Multicellular organisms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914400" y="4648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solidFill>
                  <a:srgbClr val="000066"/>
                </a:solidFill>
              </a:rPr>
              <a:t>Unicellular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organisms</a:t>
            </a:r>
          </a:p>
        </p:txBody>
      </p:sp>
      <p:sp>
        <p:nvSpPr>
          <p:cNvPr id="5140" name="Rectangle 22"/>
          <p:cNvSpPr>
            <a:spLocks noChangeArrowheads="1"/>
          </p:cNvSpPr>
          <p:nvPr/>
        </p:nvSpPr>
        <p:spPr bwMode="auto">
          <a:xfrm>
            <a:off x="3886200" y="4572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 err="1">
                <a:solidFill>
                  <a:srgbClr val="000066"/>
                </a:solidFill>
              </a:rPr>
              <a:t>Capsid</a:t>
            </a:r>
            <a:r>
              <a:rPr lang="en-US" b="1" dirty="0">
                <a:solidFill>
                  <a:srgbClr val="000066"/>
                </a:solidFill>
              </a:rPr>
              <a:t> surrounds the genetic material</a:t>
            </a:r>
          </a:p>
        </p:txBody>
      </p:sp>
      <p:sp>
        <p:nvSpPr>
          <p:cNvPr id="5141" name="Rectangle 23"/>
          <p:cNvSpPr>
            <a:spLocks noChangeArrowheads="1"/>
          </p:cNvSpPr>
          <p:nvPr/>
        </p:nvSpPr>
        <p:spPr bwMode="auto">
          <a:xfrm>
            <a:off x="4343400" y="45720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Cell</a:t>
            </a:r>
            <a:endParaRPr lang="en-US" b="1" dirty="0"/>
          </a:p>
        </p:txBody>
      </p:sp>
      <p:sp>
        <p:nvSpPr>
          <p:cNvPr id="5142" name="Rectangle 24"/>
          <p:cNvSpPr>
            <a:spLocks noChangeArrowheads="1"/>
          </p:cNvSpPr>
          <p:nvPr/>
        </p:nvSpPr>
        <p:spPr bwMode="auto">
          <a:xfrm>
            <a:off x="2895600" y="16002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>
                <a:solidFill>
                  <a:srgbClr val="000066"/>
                </a:solidFill>
              </a:rPr>
              <a:t>Not a cell</a:t>
            </a:r>
          </a:p>
        </p:txBody>
      </p:sp>
      <p:sp>
        <p:nvSpPr>
          <p:cNvPr id="5143" name="Rectangle 25"/>
          <p:cNvSpPr>
            <a:spLocks noChangeArrowheads="1"/>
          </p:cNvSpPr>
          <p:nvPr/>
        </p:nvSpPr>
        <p:spPr bwMode="auto">
          <a:xfrm>
            <a:off x="4191000" y="1295400"/>
            <a:ext cx="233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solidFill>
                  <a:srgbClr val="000066"/>
                </a:solidFill>
              </a:rPr>
              <a:t>Cannot reproduce by themselves</a:t>
            </a:r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3657600" y="190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solidFill>
                  <a:srgbClr val="000066"/>
                </a:solidFill>
              </a:rPr>
              <a:t>Too small to be seen with light microscope</a:t>
            </a:r>
          </a:p>
        </p:txBody>
      </p:sp>
      <p:sp>
        <p:nvSpPr>
          <p:cNvPr id="5145" name="Rectangle 29"/>
          <p:cNvSpPr>
            <a:spLocks noChangeArrowheads="1"/>
          </p:cNvSpPr>
          <p:nvPr/>
        </p:nvSpPr>
        <p:spPr bwMode="auto">
          <a:xfrm>
            <a:off x="6019800" y="5410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>
                <a:solidFill>
                  <a:srgbClr val="000066"/>
                </a:solidFill>
              </a:rPr>
              <a:t>Animals &amp;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/>
      <p:bldP spid="5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Place your syllabus on the edge of your table so I can collect them. </a:t>
            </a:r>
          </a:p>
          <a:p>
            <a:r>
              <a:rPr lang="en-US" sz="3600" dirty="0" smtClean="0"/>
              <a:t>What is a prokaryotic cell?</a:t>
            </a:r>
          </a:p>
          <a:p>
            <a:r>
              <a:rPr lang="en-US" sz="3600" dirty="0" smtClean="0"/>
              <a:t>What is a Eukaryotic cell?</a:t>
            </a:r>
          </a:p>
          <a:p>
            <a:r>
              <a:rPr lang="en-US" sz="3600" dirty="0" smtClean="0"/>
              <a:t>List three differences between these two types of cells.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3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your goal is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are going to be discussing the main differences between Prokaryotes and Eukaryotes. </a:t>
            </a:r>
          </a:p>
          <a:p>
            <a:r>
              <a:rPr lang="en-US" dirty="0" smtClean="0"/>
              <a:t>Your job is to use the book to find differences between the cells. </a:t>
            </a:r>
          </a:p>
          <a:p>
            <a:r>
              <a:rPr lang="en-US" dirty="0" smtClean="0"/>
              <a:t>We will do viruses together after the other cells.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2000" smtClean="0"/>
              <a:t>Prokaryote, Eukaryote, &amp; Viruses</a:t>
            </a:r>
          </a:p>
        </p:txBody>
      </p:sp>
      <p:graphicFrame>
        <p:nvGraphicFramePr>
          <p:cNvPr id="2308" name="Group 260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686800" cy="6172203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0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Prokaryote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Eukaryote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28600" y="1143000"/>
            <a:ext cx="830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Bacteria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Animals &amp; plants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contain ribosomes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Contain nucleic acids (DNA or RNA)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have a nucleus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No nucleus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have membrane-bound organelles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do not have membrane-bound Organelles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multicellular organisms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unicellular organisms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Capsid surrounds the genetic material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cell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Not a cell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Cannot reproduce by themselves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0066"/>
                </a:solidFill>
              </a:rPr>
              <a:t>Too small to be seen with light microscope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Place these statements in the correct column</a:t>
            </a:r>
            <a:r>
              <a:rPr lang="en-US" sz="2800" smtClean="0">
                <a:solidFill>
                  <a:srgbClr val="000066"/>
                </a:solidFill>
              </a:rPr>
              <a:t/>
            </a:r>
            <a:br>
              <a:rPr lang="en-US" sz="2800" smtClean="0">
                <a:solidFill>
                  <a:srgbClr val="000066"/>
                </a:solidFill>
              </a:rPr>
            </a:br>
            <a:r>
              <a:rPr lang="en-US" sz="2800" smtClean="0">
                <a:solidFill>
                  <a:srgbClr val="000066"/>
                </a:solidFill>
              </a:rPr>
              <a:t>(some may go in more than one column)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two ways you can tell a prokaryotic cell from a eukaryotic cell.</a:t>
            </a:r>
          </a:p>
          <a:p>
            <a:r>
              <a:rPr lang="en-US" dirty="0" smtClean="0"/>
              <a:t>With your neighbor, discuss the differences between the cells and why you think those differences 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57200"/>
            <a:ext cx="4876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52600" y="2286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Virus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098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Contain nucleic acids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(DNA or RNA)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8194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No nucleus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8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Capsid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 surrounds the genetic material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2004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66"/>
                </a:solidFill>
                <a:latin typeface="Arial" pitchFamily="34" charset="0"/>
              </a:rPr>
              <a:t>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o NOT have membrane-bound Organelles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Cannot reproduce by themselves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4478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Too small to be seen with light microscope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5814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Not a cell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2505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133600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914400"/>
            <a:ext cx="2667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Bacteria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Virus</a:t>
            </a:r>
            <a:endParaRPr lang="en-US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914400"/>
            <a:ext cx="2505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73198">
            <a:off x="2035532" y="2370965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60846">
            <a:off x="2585829" y="2521652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95343">
            <a:off x="2738229" y="2674052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24567">
            <a:off x="3204128" y="2694018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05322">
            <a:off x="3585128" y="2541618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13356">
            <a:off x="3900050" y="2458037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02712">
            <a:off x="4034296" y="2139758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58394">
            <a:off x="3958095" y="1911158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0" y="2443163"/>
            <a:ext cx="2095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419600"/>
            <a:ext cx="2286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953000"/>
            <a:ext cx="2552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590800"/>
            <a:ext cx="20097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152400" y="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Viruses cannot reproduce by themselves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52475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 of Prokaryotic and Eukaryotic Cells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3048000"/>
            <a:ext cx="685800" cy="228600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200" y="3962400"/>
            <a:ext cx="1295400" cy="304800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838200"/>
            <a:ext cx="685800" cy="381000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86600" y="838200"/>
            <a:ext cx="685800" cy="381000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399</Words>
  <Application>Microsoft Office PowerPoint</Application>
  <PresentationFormat>On-screen Show (4:3)</PresentationFormat>
  <Paragraphs>111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Welcome to the Cell.</vt:lpstr>
      <vt:lpstr>Warm-Up</vt:lpstr>
      <vt:lpstr>What your goal is today</vt:lpstr>
      <vt:lpstr>Prokaryote, Eukaryote, &amp; Viruses</vt:lpstr>
      <vt:lpstr>Place these statements in the correct column (some may go in more than one column)</vt:lpstr>
      <vt:lpstr>Warm Up</vt:lpstr>
      <vt:lpstr>PowerPoint Presentation</vt:lpstr>
      <vt:lpstr>PowerPoint Presentation</vt:lpstr>
      <vt:lpstr>PowerPoint Presentation</vt:lpstr>
      <vt:lpstr>Prokaryote, Eukaryote, &amp; Viruses</vt:lpstr>
      <vt:lpstr>PowerPoint Presentation</vt:lpstr>
    </vt:vector>
  </TitlesOfParts>
  <Company>Val Verde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&amp; Contrast Prokaryotic cells, Eukaryotic cells, &amp; Viruses</dc:title>
  <dc:creator>Garrick Owen</dc:creator>
  <cp:lastModifiedBy>amvincent</cp:lastModifiedBy>
  <cp:revision>69</cp:revision>
  <dcterms:created xsi:type="dcterms:W3CDTF">2007-10-05T20:48:15Z</dcterms:created>
  <dcterms:modified xsi:type="dcterms:W3CDTF">2015-08-25T21:47:07Z</dcterms:modified>
</cp:coreProperties>
</file>