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21" r:id="rId2"/>
    <p:sldId id="257" r:id="rId3"/>
    <p:sldId id="330" r:id="rId4"/>
    <p:sldId id="313" r:id="rId5"/>
    <p:sldId id="314" r:id="rId6"/>
    <p:sldId id="332" r:id="rId7"/>
    <p:sldId id="317" r:id="rId8"/>
    <p:sldId id="319" r:id="rId9"/>
    <p:sldId id="335" r:id="rId10"/>
    <p:sldId id="336" r:id="rId11"/>
    <p:sldId id="334" r:id="rId12"/>
    <p:sldId id="333" r:id="rId13"/>
    <p:sldId id="324" r:id="rId14"/>
    <p:sldId id="325" r:id="rId15"/>
    <p:sldId id="328" r:id="rId16"/>
    <p:sldId id="326" r:id="rId17"/>
    <p:sldId id="337" r:id="rId18"/>
    <p:sldId id="329" r:id="rId19"/>
  </p:sldIdLst>
  <p:sldSz cx="9144000" cy="6858000" type="screen4x3"/>
  <p:notesSz cx="6858000" cy="9240838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0000"/>
    <a:srgbClr val="FFFF99"/>
    <a:srgbClr val="FFFF00"/>
    <a:srgbClr val="6600CC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2A38A6-0603-4DDE-9537-6D00F7FC6A48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193C21-2DC3-400B-91E9-57D3DB300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606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061C5-291F-425B-80FC-B1DFE234EF60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398"/>
            <a:ext cx="5486400" cy="4158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875A-C96B-4D21-A31F-875979C67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90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file:///C:\Users\Owner\AppData\Local\Microsoft\Windows\Temporary%20Internet%20Files\Content.MSO\027D4CB7.avi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nicks computer\pres pro stuff\medical animated\dna\DNA_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27D4CB7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3188"/>
            <a:ext cx="1281113" cy="67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3A7B10-F83A-416B-9436-11FF80999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47800"/>
            <a:ext cx="8229600" cy="4894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DD32-596A-455D-8050-627B4243C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010" y="1295400"/>
            <a:ext cx="2010708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6098122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D2C4-9358-4A97-AEB7-3E5D924C4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0220D-B2A2-411B-B69D-8496A440E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4965-7A9D-4901-9262-FC1C7299C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673"/>
            <a:ext cx="7772543" cy="136216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7289"/>
            <a:ext cx="7772543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754" indent="0">
              <a:buNone/>
              <a:defRPr sz="1600"/>
            </a:lvl2pPr>
            <a:lvl3pPr marL="823509" indent="0">
              <a:buNone/>
              <a:defRPr sz="1400"/>
            </a:lvl3pPr>
            <a:lvl4pPr marL="1235263" indent="0">
              <a:buNone/>
              <a:defRPr sz="1300"/>
            </a:lvl4pPr>
            <a:lvl5pPr marL="1647017" indent="0">
              <a:buNone/>
              <a:defRPr sz="1300"/>
            </a:lvl5pPr>
            <a:lvl6pPr marL="2058772" indent="0">
              <a:buNone/>
              <a:defRPr sz="1300"/>
            </a:lvl6pPr>
            <a:lvl7pPr marL="2470526" indent="0">
              <a:buNone/>
              <a:defRPr sz="1300"/>
            </a:lvl7pPr>
            <a:lvl8pPr marL="2882280" indent="0">
              <a:buNone/>
              <a:defRPr sz="1300"/>
            </a:lvl8pPr>
            <a:lvl9pPr marL="329403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81E5-5A15-46FC-AA5F-817A0E214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8481-7A5E-447B-B073-C72EA1D71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657342"/>
            <a:ext cx="42690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297689"/>
            <a:ext cx="42690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657342"/>
            <a:ext cx="4270465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2297689"/>
            <a:ext cx="4270465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B68D-7290-469B-A6E8-93C0CF39D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E7E5-F856-4033-B1BF-E0B29EBFA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78F7-36E5-4ED9-8B73-78758A213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31"/>
            <a:ext cx="3236511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11144" cy="50292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688"/>
            <a:ext cx="3236511" cy="3852912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3A646-5E4B-4016-A553-8A5FCF334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172"/>
            <a:ext cx="5487258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190"/>
            <a:ext cx="5487258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754" indent="0">
              <a:buNone/>
              <a:defRPr sz="2500"/>
            </a:lvl2pPr>
            <a:lvl3pPr marL="823509" indent="0">
              <a:buNone/>
              <a:defRPr sz="2200"/>
            </a:lvl3pPr>
            <a:lvl4pPr marL="1235263" indent="0">
              <a:buNone/>
              <a:defRPr sz="1800"/>
            </a:lvl4pPr>
            <a:lvl5pPr marL="1647017" indent="0">
              <a:buNone/>
              <a:defRPr sz="1800"/>
            </a:lvl5pPr>
            <a:lvl6pPr marL="2058772" indent="0">
              <a:buNone/>
              <a:defRPr sz="1800"/>
            </a:lvl6pPr>
            <a:lvl7pPr marL="2470526" indent="0">
              <a:buNone/>
              <a:defRPr sz="1800"/>
            </a:lvl7pPr>
            <a:lvl8pPr marL="2882280" indent="0">
              <a:buNone/>
              <a:defRPr sz="1800"/>
            </a:lvl8pPr>
            <a:lvl9pPr marL="329403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193"/>
            <a:ext cx="5487258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489C-E13C-45E5-8F5B-9441EF504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file:///C:\Users\Owner\AppData\Local\Microsoft\Windows\Temporary%20Internet%20Files\Content.MSO\87B4C8A3.avi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D:\nicks computer\pres pro stuff\medical animated\dna\DNA_txt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8275"/>
            <a:ext cx="81883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6" name="87B4C8A3.avi">
            <a:hlinkClick r:id="" action="ppaction://media"/>
          </p:cNvPr>
          <p:cNvPicPr>
            <a:picLocks noRot="1" noChangeAspect="1" noChangeArrowheads="1"/>
          </p:cNvPicPr>
          <p:nvPr>
            <a:videoFile r:link="rId14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58200" y="0"/>
            <a:ext cx="6858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8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1414D4D-2B0B-462B-8A9A-3938D08DF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96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11754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3509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5263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7017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69097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80851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92605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04360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754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509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263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017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772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526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228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4035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0" y="2444750"/>
            <a:ext cx="7389813" cy="1143000"/>
          </a:xfrm>
        </p:spPr>
        <p:txBody>
          <a:bodyPr/>
          <a:lstStyle/>
          <a:p>
            <a:pPr eaLnBrk="1" hangingPunct="1"/>
            <a:r>
              <a:rPr lang="en-US" smtClean="0"/>
              <a:t>DNA Structure and Replication Notes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8763" y="3670300"/>
            <a:ext cx="7386637" cy="1752600"/>
          </a:xfrm>
        </p:spPr>
        <p:txBody>
          <a:bodyPr/>
          <a:lstStyle/>
          <a:p>
            <a:pPr eaLnBrk="1" hangingPunct="1"/>
            <a:fld id="{CC0613C0-D8CF-4894-BC5F-C8B0E6A542BB}" type="datetime4">
              <a:rPr lang="en-US" smtClean="0"/>
              <a:pPr eaLnBrk="1" hangingPunct="1"/>
              <a:t>February 5, 2015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88325" cy="939800"/>
          </a:xfrm>
        </p:spPr>
        <p:txBody>
          <a:bodyPr/>
          <a:lstStyle/>
          <a:p>
            <a:r>
              <a:rPr lang="en-US" dirty="0" smtClean="0"/>
              <a:t>DNA Structure (more details)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715000" cy="4495800"/>
          </a:xfrm>
        </p:spPr>
        <p:txBody>
          <a:bodyPr/>
          <a:lstStyle/>
          <a:p>
            <a:r>
              <a:rPr lang="en-US" sz="2200" b="1" u="sng" dirty="0" smtClean="0"/>
              <a:t>Sugar/Phosphate “Backbone”</a:t>
            </a:r>
          </a:p>
          <a:p>
            <a:pPr lvl="1"/>
            <a:r>
              <a:rPr lang="en-US" sz="2200" dirty="0" smtClean="0"/>
              <a:t>Sides of ladder</a:t>
            </a:r>
          </a:p>
          <a:p>
            <a:pPr lvl="1"/>
            <a:r>
              <a:rPr lang="en-US" sz="2200" b="1" i="1" dirty="0" smtClean="0"/>
              <a:t>Covalent bond </a:t>
            </a:r>
            <a:r>
              <a:rPr lang="en-US" sz="2200" dirty="0" smtClean="0"/>
              <a:t>between </a:t>
            </a:r>
          </a:p>
          <a:p>
            <a:pPr lvl="1">
              <a:buNone/>
            </a:pPr>
            <a:r>
              <a:rPr lang="en-US" sz="2200" dirty="0" smtClean="0"/>
              <a:t>sugar and phosphate</a:t>
            </a:r>
          </a:p>
          <a:p>
            <a:r>
              <a:rPr lang="en-US" sz="2200" b="1" u="sng" dirty="0" smtClean="0"/>
              <a:t>Nitrogen Bases in center</a:t>
            </a:r>
          </a:p>
          <a:p>
            <a:pPr lvl="1"/>
            <a:r>
              <a:rPr lang="en-US" sz="2200" dirty="0" smtClean="0"/>
              <a:t>Steps of ladder</a:t>
            </a:r>
          </a:p>
          <a:p>
            <a:pPr lvl="1"/>
            <a:r>
              <a:rPr lang="en-US" sz="2200" b="1" i="1" dirty="0" smtClean="0"/>
              <a:t>Hydrogen bond </a:t>
            </a:r>
            <a:r>
              <a:rPr lang="en-US" sz="2200" dirty="0" smtClean="0"/>
              <a:t>between </a:t>
            </a:r>
          </a:p>
          <a:p>
            <a:pPr lvl="1">
              <a:buNone/>
            </a:pPr>
            <a:r>
              <a:rPr lang="en-US" sz="2200" dirty="0" smtClean="0"/>
              <a:t>Nitrogen bases</a:t>
            </a:r>
          </a:p>
          <a:p>
            <a:r>
              <a:rPr lang="en-US" sz="2200" b="1" u="sng" dirty="0" smtClean="0"/>
              <a:t>Double Helix </a:t>
            </a:r>
          </a:p>
          <a:p>
            <a:pPr lvl="1"/>
            <a:r>
              <a:rPr lang="en-US" sz="2200" dirty="0" smtClean="0"/>
              <a:t>Twisted ladder</a:t>
            </a:r>
          </a:p>
          <a:p>
            <a:r>
              <a:rPr lang="en-US" sz="2200" b="1" u="sng" dirty="0" smtClean="0"/>
              <a:t>Anti-parallel</a:t>
            </a:r>
          </a:p>
          <a:p>
            <a:pPr lvl="1"/>
            <a:r>
              <a:rPr lang="en-US" sz="2200" dirty="0" smtClean="0"/>
              <a:t>two strands of DNA run </a:t>
            </a:r>
          </a:p>
          <a:p>
            <a:pPr lvl="1">
              <a:buNone/>
            </a:pPr>
            <a:r>
              <a:rPr lang="en-US" sz="2200" dirty="0" smtClean="0"/>
              <a:t>in </a:t>
            </a:r>
            <a:r>
              <a:rPr lang="en-US" sz="2200" b="1" i="1" dirty="0" smtClean="0"/>
              <a:t>opposite directions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34818" name="Picture 2" descr="http://www.accessexcellence.org/RC/VL/GG/images/dna_molecu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is Anti-Parallel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657600" cy="48942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two strands </a:t>
            </a:r>
          </a:p>
          <a:p>
            <a:pPr>
              <a:buNone/>
            </a:pPr>
            <a:r>
              <a:rPr lang="en-US" dirty="0" smtClean="0"/>
              <a:t>of DNA run in</a:t>
            </a:r>
          </a:p>
          <a:p>
            <a:pPr>
              <a:buNone/>
            </a:pPr>
            <a:r>
              <a:rPr lang="en-US" dirty="0" smtClean="0"/>
              <a:t>opposite directions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This allows for the </a:t>
            </a:r>
          </a:p>
          <a:p>
            <a:pPr>
              <a:buNone/>
            </a:pPr>
            <a:r>
              <a:rPr lang="en-US" dirty="0" smtClean="0"/>
              <a:t>  bases to come in contact at the center of the molecule</a:t>
            </a:r>
          </a:p>
        </p:txBody>
      </p:sp>
      <p:pic>
        <p:nvPicPr>
          <p:cNvPr id="1026" name="Picture 2" descr="http://www.visionlearning.com/img/library/large_images/image_4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5410200" cy="5356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hemguide.co.uk/organicprops/aminoacids/dnachai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285264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0" y="2444750"/>
            <a:ext cx="7389813" cy="1143000"/>
          </a:xfrm>
        </p:spPr>
        <p:txBody>
          <a:bodyPr/>
          <a:lstStyle/>
          <a:p>
            <a:pPr eaLnBrk="1" hangingPunct="1"/>
            <a:r>
              <a:rPr lang="en-US" smtClean="0"/>
              <a:t>DNA Replication Notes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528763" y="3670300"/>
            <a:ext cx="7386637" cy="1752600"/>
          </a:xfrm>
        </p:spPr>
        <p:txBody>
          <a:bodyPr/>
          <a:lstStyle/>
          <a:p>
            <a:pPr eaLnBrk="1" hangingPunct="1"/>
            <a:fld id="{655775D1-A148-4416-847F-90990AF746ED}" type="datetime4">
              <a:rPr lang="en-US" smtClean="0"/>
              <a:pPr eaLnBrk="1" hangingPunct="1"/>
              <a:t>February 5, 2015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I. DNA Replication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72000"/>
          </a:xfrm>
        </p:spPr>
        <p:txBody>
          <a:bodyPr/>
          <a:lstStyle/>
          <a:p>
            <a:pPr marL="457200" indent="-457200" eaLnBrk="1" hangingPunct="1">
              <a:buFontTx/>
              <a:buAutoNum type="alphaUcPeriod"/>
            </a:pPr>
            <a:r>
              <a:rPr lang="en-US" dirty="0" smtClean="0"/>
              <a:t>Purpose</a:t>
            </a:r>
          </a:p>
          <a:p>
            <a:pPr marL="857250" lvl="1" indent="-457200" eaLnBrk="1" hangingPunct="1">
              <a:buFontTx/>
              <a:buAutoNum type="arabicPeriod"/>
            </a:pPr>
            <a:r>
              <a:rPr lang="en-US" sz="2800" u="sng" dirty="0" smtClean="0"/>
              <a:t>All</a:t>
            </a:r>
            <a:r>
              <a:rPr lang="en-US" sz="2800" dirty="0" smtClean="0"/>
              <a:t> cells must </a:t>
            </a:r>
            <a:r>
              <a:rPr lang="en-US" sz="2800" u="sng" dirty="0" smtClean="0"/>
              <a:t>divide</a:t>
            </a:r>
            <a:r>
              <a:rPr lang="en-US" sz="2800" dirty="0" smtClean="0"/>
              <a:t> to make new cells</a:t>
            </a:r>
          </a:p>
          <a:p>
            <a:pPr marL="857250" lvl="1" indent="-457200" eaLnBrk="1" hangingPunct="1">
              <a:buFontTx/>
              <a:buAutoNum type="arabicPeriod"/>
            </a:pPr>
            <a:r>
              <a:rPr lang="en-US" sz="2800" dirty="0" smtClean="0"/>
              <a:t>Before cell division DNA is replicated so it can be passed to the </a:t>
            </a:r>
            <a:r>
              <a:rPr lang="en-US" sz="2800" u="sng" dirty="0" smtClean="0"/>
              <a:t>new</a:t>
            </a:r>
            <a:r>
              <a:rPr lang="en-US" sz="2800" dirty="0" smtClean="0"/>
              <a:t> cell</a:t>
            </a:r>
          </a:p>
          <a:p>
            <a:pPr marL="857250" lvl="1" indent="-457200" eaLnBrk="1" hangingPunct="1">
              <a:buFontTx/>
              <a:buAutoNum type="arabicPeriod"/>
            </a:pPr>
            <a:r>
              <a:rPr lang="en-US" sz="2800" dirty="0" smtClean="0"/>
              <a:t>This process of </a:t>
            </a:r>
            <a:r>
              <a:rPr lang="en-US" sz="2800" u="sng" dirty="0" smtClean="0"/>
              <a:t>copying</a:t>
            </a:r>
            <a:r>
              <a:rPr lang="en-US" sz="2800" dirty="0" smtClean="0"/>
              <a:t> the DNA in the chromosomes is called </a:t>
            </a:r>
            <a:r>
              <a:rPr lang="en-US" sz="2800" u="sng" dirty="0" smtClean="0"/>
              <a:t>DNA Replication</a:t>
            </a:r>
          </a:p>
          <a:p>
            <a:pPr marL="857250" lvl="1" indent="-457200" eaLnBrk="1" hangingPunct="1">
              <a:buFontTx/>
              <a:buAutoNum type="arabicPeriod"/>
            </a:pPr>
            <a:r>
              <a:rPr lang="en-US" sz="2800" dirty="0" smtClean="0"/>
              <a:t>Without this process, new cells would have only half the DNA of their parents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3037" y="7269"/>
            <a:ext cx="8188325" cy="939800"/>
          </a:xfrm>
        </p:spPr>
        <p:txBody>
          <a:bodyPr/>
          <a:lstStyle/>
          <a:p>
            <a:pPr eaLnBrk="1" hangingPunct="1"/>
            <a:r>
              <a:rPr lang="en-US" dirty="0" smtClean="0"/>
              <a:t>B. Process of DNA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0869"/>
            <a:ext cx="8077200" cy="2667000"/>
          </a:xfrm>
        </p:spPr>
        <p:txBody>
          <a:bodyPr/>
          <a:lstStyle/>
          <a:p>
            <a:pPr marL="457200" indent="-457200" defTabSz="915010" eaLnBrk="1" hangingPunct="1">
              <a:buFontTx/>
              <a:buAutoNum type="arabicPeriod"/>
              <a:defRPr/>
            </a:pPr>
            <a:r>
              <a:rPr lang="en-US" dirty="0" smtClean="0"/>
              <a:t>Occurs in the </a:t>
            </a:r>
            <a:r>
              <a:rPr lang="en-US" u="sng" dirty="0" smtClean="0">
                <a:solidFill>
                  <a:srgbClr val="FF0000"/>
                </a:solidFill>
              </a:rPr>
              <a:t>nucleus</a:t>
            </a:r>
            <a:r>
              <a:rPr lang="en-US" dirty="0" smtClean="0"/>
              <a:t> prior to any cell division</a:t>
            </a:r>
          </a:p>
          <a:p>
            <a:pPr marL="457200" indent="-457200" defTabSz="915010" eaLnBrk="1" hangingPunct="1">
              <a:buFontTx/>
              <a:buAutoNum type="arabicPeriod"/>
              <a:defRPr/>
            </a:pPr>
            <a:r>
              <a:rPr lang="en-US" dirty="0" smtClean="0"/>
              <a:t>Enzyme, </a:t>
            </a:r>
            <a:r>
              <a:rPr lang="en-US" b="1" u="sng" dirty="0" smtClean="0">
                <a:solidFill>
                  <a:srgbClr val="FF0000"/>
                </a:solidFill>
              </a:rPr>
              <a:t>helicase</a:t>
            </a:r>
            <a:r>
              <a:rPr lang="en-US" dirty="0" smtClean="0"/>
              <a:t>,  is used to “</a:t>
            </a:r>
            <a:r>
              <a:rPr lang="en-US" u="sng" dirty="0" smtClean="0"/>
              <a:t>unzip</a:t>
            </a:r>
            <a:r>
              <a:rPr lang="en-US" dirty="0" smtClean="0"/>
              <a:t>” or “</a:t>
            </a:r>
            <a:r>
              <a:rPr lang="en-US" u="sng" dirty="0" smtClean="0"/>
              <a:t>unwind</a:t>
            </a:r>
            <a:r>
              <a:rPr lang="en-US" dirty="0" smtClean="0"/>
              <a:t>” the </a:t>
            </a:r>
            <a:r>
              <a:rPr lang="en-US" u="sng" dirty="0" smtClean="0"/>
              <a:t>DNA</a:t>
            </a:r>
            <a:r>
              <a:rPr lang="en-US" dirty="0" smtClean="0"/>
              <a:t> into two </a:t>
            </a:r>
            <a:r>
              <a:rPr lang="en-US" u="sng" dirty="0" smtClean="0"/>
              <a:t>single</a:t>
            </a:r>
            <a:r>
              <a:rPr lang="en-US" dirty="0" smtClean="0"/>
              <a:t> strands</a:t>
            </a:r>
          </a:p>
          <a:p>
            <a:pPr marL="857250" lvl="1" indent="-457200" defTabSz="915010" eaLnBrk="1" hangingPunct="1">
              <a:buFontTx/>
              <a:buAutoNum type="alphaL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Helicase breaks hydrogen bonds between nitrogen bases</a:t>
            </a:r>
            <a:endParaRPr lang="en-US" dirty="0"/>
          </a:p>
          <a:p>
            <a:pPr marL="857250" lvl="1" indent="-457200" defTabSz="915010" eaLnBrk="1" hangingPunct="1">
              <a:buFontTx/>
              <a:buAutoNum type="alphaL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This occurs along several sections of the whole molecule of DNA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0" y="3429000"/>
            <a:ext cx="2667000" cy="2971800"/>
            <a:chOff x="3810000" y="3429000"/>
            <a:chExt cx="2667000" cy="2971800"/>
          </a:xfrm>
        </p:grpSpPr>
        <p:grpSp>
          <p:nvGrpSpPr>
            <p:cNvPr id="15371" name="Group 6"/>
            <p:cNvGrpSpPr>
              <a:grpSpLocks/>
            </p:cNvGrpSpPr>
            <p:nvPr/>
          </p:nvGrpSpPr>
          <p:grpSpPr bwMode="auto">
            <a:xfrm>
              <a:off x="3810000" y="3429000"/>
              <a:ext cx="2667000" cy="2971800"/>
              <a:chOff x="2590800" y="3581400"/>
              <a:chExt cx="2667000" cy="2971800"/>
            </a:xfrm>
          </p:grpSpPr>
          <p:pic>
            <p:nvPicPr>
              <p:cNvPr id="15373" name="Picture 2" descr="http://library.thinkquest.org/18617/media/replication-simpl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48750"/>
              <a:stretch>
                <a:fillRect/>
              </a:stretch>
            </p:blipFill>
            <p:spPr bwMode="auto">
              <a:xfrm>
                <a:off x="2590800" y="3581400"/>
                <a:ext cx="2499360" cy="285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733800" y="6019800"/>
                <a:ext cx="15240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5334000" y="5638800"/>
              <a:ext cx="6096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4267200" y="5867400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3505200"/>
            <a:ext cx="14478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72000" y="6030913"/>
            <a:ext cx="1981200" cy="369887"/>
            <a:chOff x="4572000" y="6031468"/>
            <a:chExt cx="1981200" cy="369332"/>
          </a:xfrm>
        </p:grpSpPr>
        <p:sp>
          <p:nvSpPr>
            <p:cNvPr id="15369" name="TextBox 11"/>
            <p:cNvSpPr txBox="1">
              <a:spLocks noChangeArrowheads="1"/>
            </p:cNvSpPr>
            <p:nvPr/>
          </p:nvSpPr>
          <p:spPr bwMode="auto">
            <a:xfrm>
              <a:off x="4800600" y="6031468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Enzyme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4572000" y="6096457"/>
              <a:ext cx="609600" cy="760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4800600" y="4800600"/>
            <a:ext cx="457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9320" y="-11935"/>
            <a:ext cx="8188325" cy="939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B. Process of DNA Replication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5791200" cy="5321300"/>
          </a:xfrm>
        </p:spPr>
        <p:txBody>
          <a:bodyPr/>
          <a:lstStyle/>
          <a:p>
            <a:pPr marL="514350" indent="-514350" eaLnBrk="1" hangingPunct="1">
              <a:buAutoNum type="arabicPeriod"/>
            </a:pPr>
            <a:r>
              <a:rPr lang="en-US" dirty="0" smtClean="0"/>
              <a:t>Another enzyme,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DNA polymerase</a:t>
            </a:r>
            <a:r>
              <a:rPr lang="en-US" dirty="0" smtClean="0"/>
              <a:t>, bonds a complementary nucleotide to each strand of template DNA</a:t>
            </a:r>
          </a:p>
          <a:p>
            <a:pPr marL="514350" indent="-514350" eaLnBrk="1" hangingPunct="1">
              <a:buAutoNum type="arabicPeriod"/>
            </a:pPr>
            <a:r>
              <a:rPr lang="en-US" sz="2800" dirty="0" smtClean="0"/>
              <a:t>Nitrogenous bases pair up</a:t>
            </a:r>
          </a:p>
          <a:p>
            <a:pPr marL="1257300" lvl="2" indent="-457200" eaLnBrk="1" hangingPunct="1">
              <a:buFontTx/>
              <a:buAutoNum type="arabicPeriod"/>
            </a:pPr>
            <a:r>
              <a:rPr lang="en-US" sz="2800" u="sng" dirty="0" smtClean="0"/>
              <a:t>A – T</a:t>
            </a:r>
          </a:p>
          <a:p>
            <a:pPr marL="1257300" lvl="2" indent="-457200" eaLnBrk="1" hangingPunct="1">
              <a:buFontTx/>
              <a:buAutoNum type="arabicPeriod"/>
            </a:pPr>
            <a:r>
              <a:rPr lang="en-US" sz="2800" u="sng" dirty="0" smtClean="0"/>
              <a:t>C - G</a:t>
            </a:r>
          </a:p>
          <a:p>
            <a:pPr marL="457200" indent="-457200" eaLnBrk="1" hangingPunct="1">
              <a:buFontTx/>
              <a:buAutoNum type="arabicPeriod" startAt="3"/>
            </a:pPr>
            <a:r>
              <a:rPr lang="en-US" dirty="0" smtClean="0"/>
              <a:t>Each strand is replicated in opposite directions, since DNA is anti-parallel</a:t>
            </a:r>
          </a:p>
          <a:p>
            <a:pPr marL="457200" indent="-457200" eaLnBrk="1" hangingPunct="1">
              <a:buFontTx/>
              <a:buAutoNum type="arabicPeriod" startAt="3"/>
            </a:pPr>
            <a:r>
              <a:rPr lang="en-US" dirty="0" smtClean="0"/>
              <a:t>Process continues until the entire strand of DNA has been unzipped and replicated</a:t>
            </a:r>
          </a:p>
          <a:p>
            <a:pPr marL="457200" indent="-4572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123906" name="Picture 2" descr="http://library.thinkquest.org/18617/media/replication-simple.gif"/>
          <p:cNvPicPr>
            <a:picLocks noChangeAspect="1" noChangeArrowheads="1"/>
          </p:cNvPicPr>
          <p:nvPr/>
        </p:nvPicPr>
        <p:blipFill>
          <a:blip r:embed="rId3" cstate="print"/>
          <a:srcRect l="22501" r="3751"/>
          <a:stretch>
            <a:fillRect/>
          </a:stretch>
        </p:blipFill>
        <p:spPr bwMode="auto">
          <a:xfrm>
            <a:off x="5708315" y="1031531"/>
            <a:ext cx="30210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45608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9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B. Process of DNA Replication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419600" cy="48942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</a:rPr>
              <a:t>As a result, you create </a:t>
            </a:r>
            <a:r>
              <a:rPr lang="en-US" u="sng" dirty="0" smtClean="0">
                <a:solidFill>
                  <a:srgbClr val="000000"/>
                </a:solidFill>
              </a:rPr>
              <a:t>two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new</a:t>
            </a:r>
            <a:r>
              <a:rPr lang="en-US" dirty="0" smtClean="0">
                <a:solidFill>
                  <a:srgbClr val="000000"/>
                </a:solidFill>
              </a:rPr>
              <a:t> molecules of </a:t>
            </a:r>
            <a:r>
              <a:rPr lang="en-US" u="sng" dirty="0" smtClean="0">
                <a:solidFill>
                  <a:srgbClr val="000000"/>
                </a:solidFill>
              </a:rPr>
              <a:t>DNA</a:t>
            </a:r>
            <a:r>
              <a:rPr lang="en-US" dirty="0" smtClean="0">
                <a:solidFill>
                  <a:srgbClr val="000000"/>
                </a:solidFill>
              </a:rPr>
              <a:t> that are </a:t>
            </a:r>
            <a:r>
              <a:rPr lang="en-US" u="sng" dirty="0" smtClean="0">
                <a:solidFill>
                  <a:srgbClr val="000000"/>
                </a:solidFill>
              </a:rPr>
              <a:t>identical</a:t>
            </a:r>
            <a:r>
              <a:rPr lang="en-US" dirty="0" smtClean="0">
                <a:solidFill>
                  <a:srgbClr val="000000"/>
                </a:solidFill>
              </a:rPr>
              <a:t> to the </a:t>
            </a:r>
            <a:r>
              <a:rPr lang="en-US" u="sng" dirty="0" smtClean="0">
                <a:solidFill>
                  <a:srgbClr val="000000"/>
                </a:solidFill>
              </a:rPr>
              <a:t>original</a:t>
            </a:r>
            <a:r>
              <a:rPr lang="en-US" dirty="0" smtClean="0">
                <a:solidFill>
                  <a:srgbClr val="000000"/>
                </a:solidFill>
              </a:rPr>
              <a:t> piece of parent </a:t>
            </a:r>
            <a:r>
              <a:rPr lang="en-US" u="sng" dirty="0" smtClean="0">
                <a:solidFill>
                  <a:srgbClr val="000000"/>
                </a:solidFill>
              </a:rPr>
              <a:t>DNA</a:t>
            </a:r>
          </a:p>
          <a:p>
            <a:pPr marL="0" indent="0" eaLnBrk="1" hangingPunct="1">
              <a:buNone/>
            </a:pPr>
            <a:endParaRPr lang="en-US" u="sng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</a:rPr>
              <a:t>Each DNA molecule has a new strand of DNA and an old strand of DNA (parent DNA)</a:t>
            </a:r>
          </a:p>
          <a:p>
            <a:pPr marL="0" indent="0" eaLnBrk="1" hangingPunct="1">
              <a:buNone/>
            </a:pPr>
            <a:endParaRPr lang="en-US" u="sng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endParaRPr lang="en-US" u="sng" dirty="0" smtClean="0">
              <a:solidFill>
                <a:srgbClr val="000000"/>
              </a:solidFill>
            </a:endParaRPr>
          </a:p>
          <a:p>
            <a:pPr marL="514350" indent="-514350" eaLnBrk="1" hangingPunct="1"/>
            <a:endParaRPr lang="en-US" dirty="0" smtClean="0"/>
          </a:p>
        </p:txBody>
      </p:sp>
      <p:pic>
        <p:nvPicPr>
          <p:cNvPr id="120834" name="Picture 2" descr="http://terra.dadeschools.net/Books/Biology/BiologyExploringLife04/0-13-115075-8/text/chapter11/11images/11-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09241"/>
            <a:ext cx="377010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688" y="1905000"/>
            <a:ext cx="4938712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52400" y="1066800"/>
            <a:ext cx="419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CC3300"/>
                </a:solidFill>
              </a:rPr>
              <a:t>DNA Structure Notes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I. </a:t>
            </a:r>
            <a:r>
              <a:rPr lang="en-US" sz="3200" dirty="0" smtClean="0"/>
              <a:t>Functions of DNA = </a:t>
            </a:r>
            <a:r>
              <a:rPr lang="en-US" sz="3200" dirty="0" smtClean="0">
                <a:solidFill>
                  <a:srgbClr val="FF0000"/>
                </a:solidFill>
              </a:rPr>
              <a:t>“Blueprint of Life”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696200" cy="5410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Storing Information</a:t>
            </a:r>
          </a:p>
          <a:p>
            <a:pPr lvl="1" eaLnBrk="1" hangingPunct="1"/>
            <a:r>
              <a:rPr lang="en-US" dirty="0" smtClean="0"/>
              <a:t>Store the</a:t>
            </a:r>
            <a:r>
              <a:rPr lang="en-US" dirty="0" smtClean="0">
                <a:solidFill>
                  <a:srgbClr val="FF0000"/>
                </a:solidFill>
              </a:rPr>
              <a:t> genes </a:t>
            </a:r>
            <a:r>
              <a:rPr lang="en-US" dirty="0" smtClean="0"/>
              <a:t>that code for basic instructions for cells and cell parts, physical traits, diseases, etc.</a:t>
            </a:r>
          </a:p>
          <a:p>
            <a:pPr lvl="2" eaLnBrk="1" hangingPunct="1"/>
            <a:r>
              <a:rPr lang="en-US" dirty="0" smtClean="0"/>
              <a:t>Eye color, blood type, skin color, diabetes, etc.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Copying Information</a:t>
            </a:r>
          </a:p>
          <a:p>
            <a:pPr lvl="1" eaLnBrk="1" hangingPunct="1"/>
            <a:r>
              <a:rPr lang="en-US" dirty="0" smtClean="0"/>
              <a:t>Before a cell divides, it must make a copy of every one of its genes</a:t>
            </a:r>
          </a:p>
          <a:p>
            <a:pPr lvl="2" eaLnBrk="1" hangingPunct="1"/>
            <a:r>
              <a:rPr lang="en-US" dirty="0" smtClean="0"/>
              <a:t>Process called DNA replication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Transmitting Information	</a:t>
            </a:r>
          </a:p>
          <a:p>
            <a:pPr lvl="1" eaLnBrk="1" hangingPunct="1"/>
            <a:r>
              <a:rPr lang="en-US" dirty="0" smtClean="0"/>
              <a:t>Genes are transmitted from one generation to the next</a:t>
            </a:r>
          </a:p>
          <a:p>
            <a:pPr lvl="2" eaLnBrk="1" hangingPunct="1"/>
            <a:r>
              <a:rPr lang="en-US" dirty="0" smtClean="0"/>
              <a:t>DNA must be carefully sorted and passed along during mitosis and meiosis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II. Basics of DNA 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19600" y="1295400"/>
            <a:ext cx="4038600" cy="4419600"/>
          </a:xfrm>
        </p:spPr>
        <p:txBody>
          <a:bodyPr/>
          <a:lstStyle/>
          <a:p>
            <a:pPr marL="514350" indent="-514350" eaLnBrk="1" hangingPunct="1">
              <a:buFontTx/>
              <a:buAutoNum type="alphaUcPeriod"/>
            </a:pPr>
            <a:r>
              <a:rPr lang="en-US" dirty="0" smtClean="0"/>
              <a:t>DNA  - stands for </a:t>
            </a:r>
            <a:r>
              <a:rPr lang="en-US" u="sng" dirty="0" smtClean="0"/>
              <a:t>deoxyribonucleic acid</a:t>
            </a:r>
          </a:p>
          <a:p>
            <a:pPr marL="514350" indent="-514350" eaLnBrk="1" hangingPunct="1">
              <a:buFontTx/>
              <a:buNone/>
            </a:pPr>
            <a:endParaRPr lang="en-US" dirty="0" smtClean="0"/>
          </a:p>
          <a:p>
            <a:pPr marL="514350" indent="-514350" eaLnBrk="1" hangingPunct="1">
              <a:buFontTx/>
              <a:buNone/>
            </a:pPr>
            <a:r>
              <a:rPr lang="en-US" dirty="0" smtClean="0"/>
              <a:t>B. double-stranded</a:t>
            </a:r>
          </a:p>
          <a:p>
            <a:pPr marL="514350" indent="-514350" eaLnBrk="1" hangingPunct="1">
              <a:buFontTx/>
              <a:buNone/>
            </a:pPr>
            <a:endParaRPr lang="en-US" dirty="0" smtClean="0"/>
          </a:p>
          <a:p>
            <a:pPr marL="514350" indent="-514350" eaLnBrk="1" hangingPunct="1">
              <a:buFontTx/>
              <a:buNone/>
            </a:pPr>
            <a:r>
              <a:rPr lang="en-US" dirty="0" smtClean="0"/>
              <a:t>C. 3-D model is called = </a:t>
            </a:r>
            <a:r>
              <a:rPr lang="en-US" u="sng" dirty="0" smtClean="0">
                <a:solidFill>
                  <a:srgbClr val="FF0000"/>
                </a:solidFill>
              </a:rPr>
              <a:t>double helix</a:t>
            </a:r>
          </a:p>
          <a:p>
            <a:pPr marL="914400" lvl="1" indent="-514350" eaLnBrk="1" hangingPunct="1"/>
            <a:r>
              <a:rPr lang="en-US" dirty="0" smtClean="0"/>
              <a:t>Discovered by</a:t>
            </a:r>
            <a:r>
              <a:rPr lang="en-US" dirty="0" smtClean="0">
                <a:solidFill>
                  <a:srgbClr val="FF0000"/>
                </a:solidFill>
              </a:rPr>
              <a:t> James Watson &amp; Francis Crick</a:t>
            </a:r>
            <a:r>
              <a:rPr lang="en-US" dirty="0" smtClean="0"/>
              <a:t> (Received Nobel Prize 1962) with the help of </a:t>
            </a:r>
            <a:r>
              <a:rPr lang="en-US" dirty="0" smtClean="0">
                <a:solidFill>
                  <a:srgbClr val="FF0000"/>
                </a:solidFill>
              </a:rPr>
              <a:t>Rosalind Franklin</a:t>
            </a:r>
            <a:r>
              <a:rPr lang="en-US" dirty="0" smtClean="0"/>
              <a:t>’s data</a:t>
            </a:r>
          </a:p>
        </p:txBody>
      </p:sp>
      <p:pic>
        <p:nvPicPr>
          <p:cNvPr id="6" name="Picture 5" descr="DNA_animat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31242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III. Nucleic Acid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733800"/>
          </a:xfrm>
        </p:spPr>
        <p:txBody>
          <a:bodyPr/>
          <a:lstStyle/>
          <a:p>
            <a:pPr marL="514350" indent="-514350" eaLnBrk="1" hangingPunct="1">
              <a:buFontTx/>
              <a:buAutoNum type="alphaUcPeriod"/>
            </a:pPr>
            <a:r>
              <a:rPr lang="en-US" sz="2400" dirty="0" smtClean="0"/>
              <a:t>DNA is a type of molecule called a </a:t>
            </a:r>
            <a:r>
              <a:rPr lang="en-US" sz="2400" b="1" u="sng" dirty="0" smtClean="0"/>
              <a:t>nucleic acid</a:t>
            </a:r>
          </a:p>
          <a:p>
            <a:pPr marL="514350" indent="-514350" eaLnBrk="1" hangingPunct="1">
              <a:buFontTx/>
              <a:buAutoNum type="alphaUcPeriod"/>
            </a:pPr>
            <a:r>
              <a:rPr lang="en-US" sz="2400" dirty="0" smtClean="0"/>
              <a:t>The </a:t>
            </a:r>
            <a:r>
              <a:rPr lang="en-US" sz="2400" u="sng" dirty="0" smtClean="0"/>
              <a:t>building blocks</a:t>
            </a:r>
            <a:r>
              <a:rPr lang="en-US" sz="2400" dirty="0" smtClean="0"/>
              <a:t> of DNA are known as </a:t>
            </a:r>
            <a:r>
              <a:rPr lang="en-US" sz="2400" b="1" u="sng" dirty="0" smtClean="0">
                <a:solidFill>
                  <a:srgbClr val="FF0066"/>
                </a:solidFill>
              </a:rPr>
              <a:t>nucleotides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dirty="0" smtClean="0"/>
              <a:t>All </a:t>
            </a:r>
            <a:r>
              <a:rPr lang="en-US" u="sng" dirty="0" smtClean="0"/>
              <a:t>nucleotides</a:t>
            </a:r>
            <a:r>
              <a:rPr lang="en-US" dirty="0" smtClean="0"/>
              <a:t> have </a:t>
            </a:r>
            <a:r>
              <a:rPr lang="en-US" u="sng" dirty="0" smtClean="0">
                <a:solidFill>
                  <a:srgbClr val="FF0066"/>
                </a:solidFill>
              </a:rPr>
              <a:t>three</a:t>
            </a:r>
            <a:r>
              <a:rPr lang="en-US" dirty="0" smtClean="0">
                <a:solidFill>
                  <a:srgbClr val="FF0066"/>
                </a:solidFill>
              </a:rPr>
              <a:t> “parts” </a:t>
            </a:r>
            <a:r>
              <a:rPr lang="en-US" dirty="0" smtClean="0"/>
              <a:t>in common: </a:t>
            </a:r>
          </a:p>
          <a:p>
            <a:pPr marL="1370013" lvl="2" indent="-514350" eaLnBrk="1" hangingPunct="1">
              <a:buFontTx/>
              <a:buAutoNum type="alphaLcPeriod"/>
            </a:pPr>
            <a:r>
              <a:rPr lang="en-US" sz="2400" u="sng" dirty="0" smtClean="0"/>
              <a:t>Phosphate</a:t>
            </a:r>
            <a:endParaRPr lang="en-US" sz="2400" dirty="0" smtClean="0"/>
          </a:p>
          <a:p>
            <a:pPr marL="1370013" lvl="2" indent="-514350" eaLnBrk="1" hangingPunct="1">
              <a:buFontTx/>
              <a:buAutoNum type="alphaLcPeriod"/>
            </a:pPr>
            <a:r>
              <a:rPr lang="en-US" sz="2400" u="sng" dirty="0" smtClean="0"/>
              <a:t>Sugar</a:t>
            </a:r>
            <a:r>
              <a:rPr lang="en-US" sz="2400" dirty="0" smtClean="0"/>
              <a:t> (</a:t>
            </a:r>
            <a:r>
              <a:rPr lang="en-US" sz="2400" u="sng" dirty="0" err="1" smtClean="0"/>
              <a:t>deoxyribose</a:t>
            </a:r>
            <a:r>
              <a:rPr lang="en-US" sz="2400" dirty="0" smtClean="0"/>
              <a:t>) </a:t>
            </a:r>
          </a:p>
          <a:p>
            <a:pPr marL="1370013" lvl="2" indent="-514350" eaLnBrk="1" hangingPunct="1">
              <a:buFontTx/>
              <a:buAutoNum type="alphaLcPeriod"/>
            </a:pPr>
            <a:r>
              <a:rPr lang="en-US" sz="2400" u="sng" dirty="0" smtClean="0"/>
              <a:t>Nitrogen</a:t>
            </a:r>
            <a:r>
              <a:rPr lang="en-US" sz="2400" dirty="0" smtClean="0"/>
              <a:t> base</a:t>
            </a:r>
          </a:p>
          <a:p>
            <a:pPr marL="1370013" lvl="2" indent="-514350" eaLnBrk="1" hangingPunct="1">
              <a:buFontTx/>
              <a:buAutoNum type="alphaLcPeriod"/>
            </a:pPr>
            <a:endParaRPr lang="en-US" sz="2400" dirty="0" smtClean="0"/>
          </a:p>
          <a:p>
            <a:pPr marL="1370013" lvl="2" indent="-514350" eaLnBrk="1" hangingPunct="1">
              <a:buNone/>
            </a:pPr>
            <a:endParaRPr lang="en-US" sz="2400" dirty="0" smtClean="0"/>
          </a:p>
        </p:txBody>
      </p:sp>
      <p:pic>
        <p:nvPicPr>
          <p:cNvPr id="91138" name="Picture 2" descr="http://t3.gstatic.com/images?q=tbn:ANd9GcSHp5eJe9ECKgAAgU5LXtUSduR-mr4wG4-nIwzcl5ROsHsXHhiprlAPhl9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90800"/>
            <a:ext cx="3429000" cy="213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 descr="http://www.dnareplication.info/images/dnadoublehel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038600"/>
            <a:ext cx="28575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NUCLEOTIDE</a:t>
            </a:r>
          </a:p>
        </p:txBody>
      </p:sp>
      <p:pic>
        <p:nvPicPr>
          <p:cNvPr id="4" name="Picture 2" descr="http://t3.gstatic.com/images?q=tbn:ANd9GcSHp5eJe9ECKgAAgU5LXtUSduR-mr4wG4-nIwzcl5ROsHsXHhiprlAPhl9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866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B. Nitrogen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dirty="0" smtClean="0"/>
              <a:t>Four types:</a:t>
            </a:r>
          </a:p>
          <a:p>
            <a:pPr lvl="1" eaLnBrk="1" hangingPunct="1">
              <a:buFontTx/>
              <a:buAutoNum type="alphaLcPeriod"/>
            </a:pPr>
            <a:r>
              <a:rPr lang="en-US" sz="2800" b="1" u="sng" dirty="0" smtClean="0"/>
              <a:t>A</a:t>
            </a:r>
            <a:r>
              <a:rPr lang="en-US" sz="2800" u="sng" dirty="0" smtClean="0"/>
              <a:t>denine</a:t>
            </a:r>
          </a:p>
          <a:p>
            <a:pPr lvl="1" eaLnBrk="1" hangingPunct="1">
              <a:buFontTx/>
              <a:buAutoNum type="alphaLcPeriod"/>
            </a:pPr>
            <a:r>
              <a:rPr lang="en-US" sz="2800" b="1" u="sng" dirty="0" smtClean="0"/>
              <a:t>G</a:t>
            </a:r>
            <a:r>
              <a:rPr lang="en-US" sz="2800" u="sng" dirty="0" smtClean="0"/>
              <a:t>uanine</a:t>
            </a:r>
          </a:p>
          <a:p>
            <a:pPr lvl="1" eaLnBrk="1" hangingPunct="1">
              <a:buFontTx/>
              <a:buAutoNum type="alphaLcPeriod"/>
            </a:pPr>
            <a:r>
              <a:rPr lang="en-US" sz="2800" b="1" u="sng" dirty="0" smtClean="0"/>
              <a:t>C</a:t>
            </a:r>
            <a:r>
              <a:rPr lang="en-US" sz="2800" u="sng" dirty="0" smtClean="0"/>
              <a:t>ytosine</a:t>
            </a:r>
          </a:p>
          <a:p>
            <a:pPr lvl="1" eaLnBrk="1" hangingPunct="1">
              <a:buFontTx/>
              <a:buAutoNum type="alphaLcPeriod"/>
            </a:pPr>
            <a:r>
              <a:rPr lang="en-US" sz="2800" b="1" u="sng" dirty="0" smtClean="0"/>
              <a:t>T</a:t>
            </a:r>
            <a:r>
              <a:rPr lang="en-US" sz="2800" u="sng" dirty="0" smtClean="0"/>
              <a:t>hymine</a:t>
            </a:r>
          </a:p>
          <a:p>
            <a:pPr lvl="1" eaLnBrk="1" hangingPunct="1">
              <a:buNone/>
            </a:pPr>
            <a:endParaRPr lang="en-US" dirty="0" smtClean="0"/>
          </a:p>
          <a:p>
            <a:pPr marL="514350" indent="-514350" eaLnBrk="1" hangingPunct="1">
              <a:buNone/>
            </a:pPr>
            <a:endParaRPr lang="en-US" dirty="0" smtClean="0"/>
          </a:p>
          <a:p>
            <a:pPr marL="514350" indent="-514350" eaLnBrk="1" hangingPunct="1">
              <a:buNone/>
            </a:pPr>
            <a:endParaRPr lang="en-US" dirty="0" smtClean="0"/>
          </a:p>
          <a:p>
            <a:pPr marL="514350" indent="-514350" eaLnBrk="1" hangingPunct="1">
              <a:buNone/>
            </a:pPr>
            <a:endParaRPr lang="en-US" dirty="0" smtClean="0"/>
          </a:p>
          <a:p>
            <a:pPr marL="514350" indent="-514350" eaLnBrk="1" hangingPunct="1">
              <a:buNone/>
            </a:pPr>
            <a:r>
              <a:rPr lang="en-US" dirty="0" smtClean="0"/>
              <a:t>2. The order of these bases = the genetic code!</a:t>
            </a:r>
          </a:p>
          <a:p>
            <a:pPr lvl="1" eaLnBrk="1" hangingPunct="1">
              <a:buNone/>
            </a:pPr>
            <a:endParaRPr lang="en-US" sz="2800" u="sng" dirty="0" smtClean="0"/>
          </a:p>
        </p:txBody>
      </p:sp>
      <p:pic>
        <p:nvPicPr>
          <p:cNvPr id="11268" name="Picture 2" descr="http://student.ccbcmd.edu/~gkaiser/biotutorials/dna/images/DNAba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67000"/>
            <a:ext cx="36576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8"/>
          <p:cNvGrpSpPr>
            <a:grpSpLocks/>
          </p:cNvGrpSpPr>
          <p:nvPr/>
        </p:nvGrpSpPr>
        <p:grpSpPr bwMode="auto">
          <a:xfrm>
            <a:off x="6629400" y="2743200"/>
            <a:ext cx="914400" cy="3048000"/>
            <a:chOff x="6629400" y="2743200"/>
            <a:chExt cx="914400" cy="3048000"/>
          </a:xfrm>
        </p:grpSpPr>
        <p:sp>
          <p:nvSpPr>
            <p:cNvPr id="11275" name="TextBox 6"/>
            <p:cNvSpPr txBox="1">
              <a:spLocks noChangeArrowheads="1"/>
            </p:cNvSpPr>
            <p:nvPr/>
          </p:nvSpPr>
          <p:spPr bwMode="auto">
            <a:xfrm>
              <a:off x="6629400" y="2743200"/>
              <a:ext cx="914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76" name="TextBox 7"/>
            <p:cNvSpPr txBox="1">
              <a:spLocks noChangeArrowheads="1"/>
            </p:cNvSpPr>
            <p:nvPr/>
          </p:nvSpPr>
          <p:spPr bwMode="auto">
            <a:xfrm>
              <a:off x="6781800" y="5421868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88068" name="Picture 4" descr="http://www.nasa.gov/images/content/398516main_pyr_U.jpg"/>
          <p:cNvPicPr>
            <a:picLocks noChangeAspect="1" noChangeArrowheads="1"/>
          </p:cNvPicPr>
          <p:nvPr/>
        </p:nvPicPr>
        <p:blipFill>
          <a:blip r:embed="rId4" cstate="print"/>
          <a:srcRect l="52198"/>
          <a:stretch>
            <a:fillRect/>
          </a:stretch>
        </p:blipFill>
        <p:spPr bwMode="auto">
          <a:xfrm>
            <a:off x="3810000" y="2667000"/>
            <a:ext cx="1214438" cy="1600200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334000" y="2743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4191000"/>
            <a:ext cx="152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15200" y="2743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39000" y="43434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Complementary Base Pairing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066800"/>
            <a:ext cx="4953000" cy="4191000"/>
          </a:xfrm>
        </p:spPr>
        <p:txBody>
          <a:bodyPr/>
          <a:lstStyle/>
          <a:p>
            <a:pPr marL="914400" lvl="1" indent="-457200" eaLnBrk="1" hangingPunct="1">
              <a:buFontTx/>
              <a:buAutoNum type="arabicPeriod"/>
            </a:pPr>
            <a:r>
              <a:rPr lang="en-US" sz="2800" b="1" u="sng" dirty="0" smtClean="0"/>
              <a:t>A-T</a:t>
            </a:r>
            <a:r>
              <a:rPr lang="en-US" sz="2800" dirty="0" smtClean="0"/>
              <a:t> and </a:t>
            </a:r>
            <a:r>
              <a:rPr lang="en-US" sz="2800" b="1" u="sng" dirty="0" smtClean="0"/>
              <a:t>C-G</a:t>
            </a:r>
            <a:r>
              <a:rPr lang="en-US" sz="2800" b="1" dirty="0" smtClean="0"/>
              <a:t> </a:t>
            </a:r>
            <a:r>
              <a:rPr lang="en-US" sz="2800" dirty="0" smtClean="0"/>
              <a:t>pairs are the only ones physically possible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800" b="1" u="sng" dirty="0" smtClean="0"/>
              <a:t>Hydrogen bonds </a:t>
            </a:r>
            <a:r>
              <a:rPr lang="en-US" sz="2800" dirty="0" smtClean="0"/>
              <a:t>between nitrogen bases</a:t>
            </a:r>
          </a:p>
          <a:p>
            <a:pPr marL="914400" lvl="1" indent="-457200" eaLnBrk="1" hangingPunct="1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2. </a:t>
            </a:r>
            <a:r>
              <a:rPr lang="en-US" sz="2800" b="1" u="sng" dirty="0" smtClean="0">
                <a:solidFill>
                  <a:srgbClr val="0000FF"/>
                </a:solidFill>
              </a:rPr>
              <a:t>Adenine</a:t>
            </a:r>
            <a:r>
              <a:rPr lang="en-US" sz="2800" dirty="0" smtClean="0">
                <a:solidFill>
                  <a:srgbClr val="0000FF"/>
                </a:solidFill>
              </a:rPr>
              <a:t> and </a:t>
            </a:r>
            <a:r>
              <a:rPr lang="en-US" sz="2800" b="1" u="sng" dirty="0" smtClean="0">
                <a:solidFill>
                  <a:srgbClr val="0000FF"/>
                </a:solidFill>
              </a:rPr>
              <a:t>Thymine</a:t>
            </a:r>
            <a:r>
              <a:rPr lang="en-US" sz="2800" dirty="0" smtClean="0">
                <a:solidFill>
                  <a:srgbClr val="0000FF"/>
                </a:solidFill>
              </a:rPr>
              <a:t> must form</a:t>
            </a:r>
            <a:r>
              <a:rPr lang="en-US" sz="2800" b="1" dirty="0" smtClean="0">
                <a:solidFill>
                  <a:srgbClr val="0000FF"/>
                </a:solidFill>
              </a:rPr>
              <a:t> two hydrogen bonds </a:t>
            </a:r>
            <a:r>
              <a:rPr lang="en-US" sz="2800" dirty="0" smtClean="0">
                <a:solidFill>
                  <a:srgbClr val="0000FF"/>
                </a:solidFill>
              </a:rPr>
              <a:t>to be stable while </a:t>
            </a:r>
            <a:r>
              <a:rPr lang="en-US" sz="2800" b="1" u="sng" dirty="0" smtClean="0">
                <a:solidFill>
                  <a:srgbClr val="00B050"/>
                </a:solidFill>
              </a:rPr>
              <a:t>Guanine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and </a:t>
            </a:r>
            <a:r>
              <a:rPr lang="en-US" sz="2800" b="1" u="sng" dirty="0" smtClean="0">
                <a:solidFill>
                  <a:srgbClr val="00B050"/>
                </a:solidFill>
              </a:rPr>
              <a:t>Cytosine</a:t>
            </a:r>
            <a:r>
              <a:rPr lang="en-US" sz="2800" dirty="0" smtClean="0">
                <a:solidFill>
                  <a:srgbClr val="00B050"/>
                </a:solidFill>
              </a:rPr>
              <a:t> must form </a:t>
            </a:r>
            <a:r>
              <a:rPr lang="en-US" sz="2800" b="1" dirty="0" smtClean="0">
                <a:solidFill>
                  <a:srgbClr val="00B050"/>
                </a:solidFill>
              </a:rPr>
              <a:t>three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hydrogen bonds</a:t>
            </a:r>
          </a:p>
          <a:p>
            <a:pPr marL="914400" lvl="1" indent="-457200" eaLnBrk="1" hangingPunct="1">
              <a:buFontTx/>
              <a:buAutoNum type="arabicPeriod"/>
            </a:pPr>
            <a:endParaRPr lang="en-US" sz="2800" dirty="0" smtClean="0"/>
          </a:p>
          <a:p>
            <a:pPr marL="514350" indent="-51435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4" name="Picture 5" descr="DNA-col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2004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696200" cy="48942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Write the complementary sequence of bases to this strand of DNA.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		T	C	</a:t>
            </a:r>
            <a:r>
              <a:rPr lang="en-US" dirty="0" err="1" smtClean="0"/>
              <a:t>C</a:t>
            </a:r>
            <a:r>
              <a:rPr lang="en-US" dirty="0" smtClean="0"/>
              <a:t>	G	</a:t>
            </a:r>
            <a:r>
              <a:rPr lang="en-US" dirty="0" err="1" smtClean="0"/>
              <a:t>G</a:t>
            </a:r>
            <a:r>
              <a:rPr lang="en-US" dirty="0" smtClean="0"/>
              <a:t>	A	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1.0"/>
  <p:tag name="DELIMITERS" val="3.1"/>
  <p:tag name="SHOWBARVISIBLE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OWERPOINTVERSION" val="12.0"/>
  <p:tag name="EXPANDSHOWBAR" val="True"/>
  <p:tag name="TPVERSION" val="5"/>
  <p:tag name="TPFULLVERSION" val="5.0.0.2212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TS101881354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TS101881354</Template>
  <TotalTime>3878</TotalTime>
  <Words>528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TS101881354</vt:lpstr>
      <vt:lpstr>DNA Structure and Replication Notes</vt:lpstr>
      <vt:lpstr>Slide 2</vt:lpstr>
      <vt:lpstr>I. Functions of DNA = “Blueprint of Life”</vt:lpstr>
      <vt:lpstr>II. Basics of DNA Structure</vt:lpstr>
      <vt:lpstr>III. Nucleic Acid Structure</vt:lpstr>
      <vt:lpstr>NUCLEOTIDE</vt:lpstr>
      <vt:lpstr>B. Nitrogen Bases</vt:lpstr>
      <vt:lpstr>Complementary Base Pairing</vt:lpstr>
      <vt:lpstr>LET’S PRACTICE!</vt:lpstr>
      <vt:lpstr>DNA Structure (more details)</vt:lpstr>
      <vt:lpstr>DNA is Anti-Parallel</vt:lpstr>
      <vt:lpstr>Slide 12</vt:lpstr>
      <vt:lpstr>DNA Replication Notes</vt:lpstr>
      <vt:lpstr>I. DNA Replication</vt:lpstr>
      <vt:lpstr>B. Process of DNA Replication</vt:lpstr>
      <vt:lpstr>B. Process of DNA Replication (cont.)</vt:lpstr>
      <vt:lpstr>Slide 17</vt:lpstr>
      <vt:lpstr>B. Process of DNA Replication (cont.)</vt:lpstr>
    </vt:vector>
  </TitlesOfParts>
  <Company>Solon Board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Solon Board of Education</dc:creator>
  <cp:lastModifiedBy>mfcsd</cp:lastModifiedBy>
  <cp:revision>291</cp:revision>
  <dcterms:created xsi:type="dcterms:W3CDTF">2008-12-14T15:30:37Z</dcterms:created>
  <dcterms:modified xsi:type="dcterms:W3CDTF">2015-02-05T20:26:26Z</dcterms:modified>
</cp:coreProperties>
</file>