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6" r:id="rId4"/>
    <p:sldId id="258" r:id="rId5"/>
    <p:sldId id="260" r:id="rId6"/>
    <p:sldId id="263" r:id="rId7"/>
    <p:sldId id="259" r:id="rId8"/>
    <p:sldId id="261" r:id="rId9"/>
    <p:sldId id="272" r:id="rId10"/>
    <p:sldId id="264" r:id="rId11"/>
    <p:sldId id="266" r:id="rId12"/>
    <p:sldId id="265" r:id="rId13"/>
    <p:sldId id="267" r:id="rId14"/>
    <p:sldId id="268" r:id="rId15"/>
    <p:sldId id="269" r:id="rId16"/>
    <p:sldId id="275" r:id="rId17"/>
    <p:sldId id="270" r:id="rId18"/>
    <p:sldId id="273" r:id="rId19"/>
    <p:sldId id="274" r:id="rId20"/>
    <p:sldId id="278" r:id="rId21"/>
    <p:sldId id="271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2D0FF-7A3D-A44C-B9FE-0C9C425241C9}" type="datetimeFigureOut">
              <a:rPr lang="en-US" smtClean="0"/>
              <a:t>2/25/14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94771-BE2A-5848-B47B-4DF321AC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5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than one type of CRISPR types can be found in a single organism, indicating mutual compatibility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4771-BE2A-5848-B47B-4DF321ACA9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0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Guiding RNA shown targets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nontemplate</a:t>
            </a:r>
            <a:r>
              <a:rPr lang="en-US" baseline="0" dirty="0" smtClean="0"/>
              <a:t> DNA strand of the </a:t>
            </a:r>
            <a:r>
              <a:rPr lang="en-US" baseline="0" dirty="0" err="1" smtClean="0"/>
              <a:t>mRFP</a:t>
            </a:r>
            <a:r>
              <a:rPr lang="en-US" baseline="0" dirty="0" smtClean="0"/>
              <a:t>-coding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4771-BE2A-5848-B47B-4DF321ACA9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1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Non-template DNA strand shares the same sequence identity</a:t>
            </a:r>
            <a:r>
              <a:rPr lang="en-US" baseline="0" dirty="0" smtClean="0"/>
              <a:t> as transcribed mRNA, and only </a:t>
            </a:r>
            <a:r>
              <a:rPr lang="en-US" baseline="0" dirty="0" err="1" smtClean="0"/>
              <a:t>sgRNAs</a:t>
            </a:r>
            <a:r>
              <a:rPr lang="en-US" baseline="0" dirty="0" smtClean="0"/>
              <a:t> binding to the non-template DNA strand exhibited silencing.</a:t>
            </a:r>
          </a:p>
          <a:p>
            <a:r>
              <a:rPr lang="en-US" baseline="0" dirty="0" smtClean="0"/>
              <a:t>Directly blocks transcription by physical collision with RNA polymerase.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4771-BE2A-5848-B47B-4DF321ACA9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8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Inducer removed by washing</a:t>
            </a:r>
          </a:p>
          <a:p>
            <a:r>
              <a:rPr lang="en-US" dirty="0" smtClean="0"/>
              <a:t>50min delay lightly determined by the dCas9/</a:t>
            </a:r>
            <a:r>
              <a:rPr lang="en-US" dirty="0" err="1" smtClean="0"/>
              <a:t>sgRNA</a:t>
            </a:r>
            <a:r>
              <a:rPr lang="en-US" dirty="0" smtClean="0"/>
              <a:t> turnover rate offset by dilution by cell growth and 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4771-BE2A-5848-B47B-4DF321ACA9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PAM mutation completely abolished repression ability.</a:t>
            </a:r>
          </a:p>
          <a:p>
            <a:r>
              <a:rPr lang="en-US" dirty="0" smtClean="0"/>
              <a:t>There is a seed region that is important</a:t>
            </a:r>
            <a:r>
              <a:rPr lang="en-US" baseline="0" dirty="0" smtClean="0"/>
              <a:t> for binding, within the first 7nt. </a:t>
            </a:r>
            <a:endParaRPr lang="en-US" dirty="0" smtClean="0"/>
          </a:p>
          <a:p>
            <a:r>
              <a:rPr lang="en-US" dirty="0" smtClean="0"/>
              <a:t>Multiplicative effect of double mutation suggests an independent relationship between</a:t>
            </a:r>
            <a:r>
              <a:rPr lang="en-US" baseline="0" dirty="0" smtClean="0"/>
              <a:t> mismatches.</a:t>
            </a:r>
            <a:endParaRPr lang="en-US" dirty="0" smtClean="0"/>
          </a:p>
          <a:p>
            <a:r>
              <a:rPr lang="en-US" dirty="0" smtClean="0"/>
              <a:t>12bp is sufficient to cover most bacterial genomes for unique target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4771-BE2A-5848-B47B-4DF321ACA9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2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IPTG inhibits lac</a:t>
            </a:r>
            <a:r>
              <a:rPr lang="en-US" baseline="0" dirty="0" smtClean="0"/>
              <a:t> repressor </a:t>
            </a:r>
            <a:r>
              <a:rPr lang="en-US" baseline="0" dirty="0" err="1" smtClean="0"/>
              <a:t>LacI</a:t>
            </a:r>
            <a:r>
              <a:rPr lang="en-US" baseline="0" dirty="0" smtClean="0"/>
              <a:t>, to induce </a:t>
            </a:r>
            <a:r>
              <a:rPr lang="en-US" baseline="0" dirty="0" err="1" smtClean="0"/>
              <a:t>lacZ</a:t>
            </a:r>
            <a:r>
              <a:rPr lang="en-US" baseline="0" dirty="0" smtClean="0"/>
              <a:t> expression. </a:t>
            </a:r>
          </a:p>
          <a:p>
            <a:r>
              <a:rPr lang="en-US" baseline="0" dirty="0" err="1" smtClean="0"/>
              <a:t>lacZ</a:t>
            </a:r>
            <a:r>
              <a:rPr lang="en-US" baseline="0" dirty="0" smtClean="0"/>
              <a:t>-specific </a:t>
            </a:r>
            <a:r>
              <a:rPr lang="en-US" baseline="0" dirty="0" err="1" smtClean="0"/>
              <a:t>sgRNA</a:t>
            </a:r>
            <a:r>
              <a:rPr lang="en-US" baseline="0" dirty="0" smtClean="0"/>
              <a:t> presses </a:t>
            </a:r>
            <a:r>
              <a:rPr lang="en-US" baseline="0" dirty="0" err="1" smtClean="0"/>
              <a:t>laxZ</a:t>
            </a:r>
            <a:r>
              <a:rPr lang="en-US" baseline="0" dirty="0" smtClean="0"/>
              <a:t> expression, while </a:t>
            </a:r>
            <a:r>
              <a:rPr lang="en-US" baseline="0" dirty="0" err="1" smtClean="0"/>
              <a:t>lacI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sgRNA</a:t>
            </a:r>
            <a:r>
              <a:rPr lang="en-US" baseline="0" dirty="0" smtClean="0"/>
              <a:t> activates </a:t>
            </a:r>
            <a:r>
              <a:rPr lang="en-US" baseline="0" dirty="0" err="1" smtClean="0"/>
              <a:t>LacZ</a:t>
            </a:r>
            <a:r>
              <a:rPr lang="en-US" baseline="0" dirty="0" smtClean="0"/>
              <a:t> expression even in the absence of IPTG.</a:t>
            </a:r>
          </a:p>
          <a:p>
            <a:r>
              <a:rPr lang="en-US" baseline="0" dirty="0" err="1" smtClean="0"/>
              <a:t>cAMP</a:t>
            </a:r>
            <a:r>
              <a:rPr lang="en-US" baseline="0" dirty="0" smtClean="0"/>
              <a:t>-CRP is an activator by binding to a </a:t>
            </a:r>
            <a:r>
              <a:rPr lang="en-US" baseline="0" dirty="0" err="1" smtClean="0"/>
              <a:t>cis</a:t>
            </a:r>
            <a:r>
              <a:rPr lang="en-US" baseline="0" dirty="0" smtClean="0"/>
              <a:t> regulatory site upstream of the promoter. </a:t>
            </a:r>
            <a:r>
              <a:rPr lang="en-US" baseline="0" dirty="0" err="1" smtClean="0"/>
              <a:t>sgRNA</a:t>
            </a:r>
            <a:r>
              <a:rPr lang="en-US" baseline="0" dirty="0" smtClean="0"/>
              <a:t> targeted </a:t>
            </a:r>
            <a:r>
              <a:rPr lang="en-US" baseline="0" dirty="0" err="1" smtClean="0"/>
              <a:t>att</a:t>
            </a:r>
            <a:r>
              <a:rPr lang="en-US" baseline="0" dirty="0" smtClean="0"/>
              <a:t> he </a:t>
            </a:r>
            <a:r>
              <a:rPr lang="en-US" baseline="0" dirty="0" err="1" smtClean="0"/>
              <a:t>crp</a:t>
            </a:r>
            <a:r>
              <a:rPr lang="en-US" baseline="0" dirty="0" smtClean="0"/>
              <a:t> gene led to repression, demonstrating a means to link a regulator to its </a:t>
            </a:r>
            <a:r>
              <a:rPr lang="en-US" baseline="0" dirty="0" err="1" smtClean="0"/>
              <a:t>cis</a:t>
            </a:r>
            <a:r>
              <a:rPr lang="en-US" baseline="0" dirty="0" smtClean="0"/>
              <a:t>-regulatory sequence.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4771-BE2A-5848-B47B-4DF321ACA9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1EE9-7362-0B49-81B8-949FAA56A6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59E-21B8-1546-BF1B-405E40D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1EE9-7362-0B49-81B8-949FAA56A6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59E-21B8-1546-BF1B-405E40D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1EE9-7362-0B49-81B8-949FAA56A6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59E-21B8-1546-BF1B-405E40D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1EE9-7362-0B49-81B8-949FAA56A6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59E-21B8-1546-BF1B-405E40D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8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1EE9-7362-0B49-81B8-949FAA56A6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59E-21B8-1546-BF1B-405E40D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1EE9-7362-0B49-81B8-949FAA56A6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59E-21B8-1546-BF1B-405E40D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1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1EE9-7362-0B49-81B8-949FAA56A6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59E-21B8-1546-BF1B-405E40D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5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1EE9-7362-0B49-81B8-949FAA56A6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59E-21B8-1546-BF1B-405E40D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4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1EE9-7362-0B49-81B8-949FAA56A6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59E-21B8-1546-BF1B-405E40D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9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1EE9-7362-0B49-81B8-949FAA56A6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59E-21B8-1546-BF1B-405E40D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8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1EE9-7362-0B49-81B8-949FAA56A6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59E-21B8-1546-BF1B-405E40D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5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1EE9-7362-0B49-81B8-949FAA56A6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D59E-21B8-1546-BF1B-405E40D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0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dgene.org/crispr/church/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dgene.org/crispr/marraffini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addgene.org/CRISPR/gui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introduction to CRISPR gene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Location of target sequence matters</a:t>
            </a:r>
            <a:endParaRPr lang="en-US" sz="2800" dirty="0"/>
          </a:p>
        </p:txBody>
      </p:sp>
      <p:pic>
        <p:nvPicPr>
          <p:cNvPr id="4" name="Picture 3" descr="Screen Shot 2014-02-19 at 7.2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1" y="2256771"/>
            <a:ext cx="7391913" cy="2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8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537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CRISPRi</a:t>
            </a:r>
            <a:r>
              <a:rPr lang="en-US" sz="2400" dirty="0" smtClean="0"/>
              <a:t> functions by blocking transcription through physical obstruction of RNA polymerase</a:t>
            </a:r>
            <a:endParaRPr lang="en-US" sz="2400" dirty="0"/>
          </a:p>
        </p:txBody>
      </p:sp>
      <p:pic>
        <p:nvPicPr>
          <p:cNvPr id="4" name="Picture 3" descr="Screen Shot 2014-02-19 at 7.3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59" y="1037539"/>
            <a:ext cx="3930036" cy="1668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439" y="6358714"/>
            <a:ext cx="7368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*Different from </a:t>
            </a:r>
            <a:r>
              <a:rPr lang="en-US" sz="1400" dirty="0" err="1" smtClean="0"/>
              <a:t>RNAi</a:t>
            </a:r>
            <a:r>
              <a:rPr lang="en-US" sz="1400" dirty="0" smtClean="0"/>
              <a:t>-based silencing, which requires the destruction of already transcribed mRNA</a:t>
            </a:r>
            <a:endParaRPr lang="en-US" sz="1400" dirty="0"/>
          </a:p>
        </p:txBody>
      </p:sp>
      <p:pic>
        <p:nvPicPr>
          <p:cNvPr id="8" name="Picture 7" descr="Screen Shot 2014-02-19 at 8.14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08" y="2843969"/>
            <a:ext cx="6248131" cy="31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6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Repression effect is inducible and reversible</a:t>
            </a:r>
            <a:endParaRPr lang="en-US" sz="3200" dirty="0"/>
          </a:p>
        </p:txBody>
      </p:sp>
      <p:pic>
        <p:nvPicPr>
          <p:cNvPr id="4" name="Picture 3" descr="Screen Shot 2014-02-19 at 7.2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11" y="2064551"/>
            <a:ext cx="6896579" cy="3073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796643"/>
            <a:ext cx="475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aTc</a:t>
            </a:r>
            <a:r>
              <a:rPr lang="en-US" dirty="0" smtClean="0"/>
              <a:t>-inducible promoter was used in this case.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2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High specificity and can simultaneously regulate multiple genes</a:t>
            </a:r>
            <a:endParaRPr lang="en-US" sz="2800" dirty="0"/>
          </a:p>
        </p:txBody>
      </p:sp>
      <p:pic>
        <p:nvPicPr>
          <p:cNvPr id="4" name="Picture 3" descr="Screen Shot 2014-02-19 at 7.3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7" y="2189632"/>
            <a:ext cx="8662001" cy="303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Specificity is determined by the PAM region (2bp) and at least a 12bp </a:t>
            </a:r>
            <a:r>
              <a:rPr lang="en-US" sz="2400" dirty="0" err="1" smtClean="0"/>
              <a:t>sgRNA</a:t>
            </a:r>
            <a:r>
              <a:rPr lang="en-US" sz="2400" dirty="0" smtClean="0"/>
              <a:t> stretch (from 5’end)</a:t>
            </a:r>
            <a:endParaRPr lang="en-US" sz="2400" dirty="0"/>
          </a:p>
        </p:txBody>
      </p:sp>
      <p:pic>
        <p:nvPicPr>
          <p:cNvPr id="4" name="Picture 3" descr="Screen Shot 2014-02-19 at 7.49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571"/>
            <a:ext cx="9093831" cy="433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1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Repression efficiency can be enhanced by combining non-overlapping </a:t>
            </a:r>
            <a:r>
              <a:rPr lang="en-US" sz="2400" dirty="0" err="1" smtClean="0"/>
              <a:t>sgRNAs</a:t>
            </a:r>
            <a:r>
              <a:rPr lang="en-US" sz="2400" dirty="0" smtClean="0"/>
              <a:t> targeted against the same gene</a:t>
            </a:r>
            <a:endParaRPr lang="en-US" sz="2400" dirty="0"/>
          </a:p>
        </p:txBody>
      </p:sp>
      <p:pic>
        <p:nvPicPr>
          <p:cNvPr id="4" name="Picture 3" descr="Screen Shot 2014-02-19 at 7.4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89" y="2460028"/>
            <a:ext cx="6744307" cy="27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66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2813" y="6498760"/>
            <a:ext cx="1674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Chen et al. Cell 2013</a:t>
            </a:r>
            <a:endParaRPr lang="en-US" sz="1400" dirty="0"/>
          </a:p>
        </p:txBody>
      </p:sp>
      <p:pic>
        <p:nvPicPr>
          <p:cNvPr id="5" name="Picture 4" descr="Screen Shot 2014-02-19 at 8.4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58" y="0"/>
            <a:ext cx="3547573" cy="3287290"/>
          </a:xfrm>
          <a:prstGeom prst="rect">
            <a:avLst/>
          </a:prstGeom>
        </p:spPr>
      </p:pic>
      <p:pic>
        <p:nvPicPr>
          <p:cNvPr id="6" name="Picture 5" descr="Screen Shot 2014-02-19 at 8.44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3845"/>
            <a:ext cx="9144000" cy="3148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2015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Imaging genomic loci in living human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15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Can be used to:</a:t>
            </a:r>
          </a:p>
          <a:p>
            <a:pPr lvl="1"/>
            <a:r>
              <a:rPr lang="en-US" sz="1800" dirty="0" smtClean="0"/>
              <a:t>Efficiently and selectively repress transcription of target genes</a:t>
            </a:r>
          </a:p>
          <a:p>
            <a:pPr lvl="1"/>
            <a:r>
              <a:rPr lang="en-US" sz="1800" dirty="0" smtClean="0"/>
              <a:t>Target large numbers of genes to infer gene function, or map genetic interactions through gene pairs</a:t>
            </a:r>
          </a:p>
          <a:p>
            <a:pPr lvl="1"/>
            <a:r>
              <a:rPr lang="en-US" sz="1800" dirty="0" smtClean="0"/>
              <a:t>Probe regulatory functions (activating / repressing / neutral) of genes and </a:t>
            </a:r>
            <a:r>
              <a:rPr lang="en-US" sz="1800" i="1" dirty="0" err="1" smtClean="0"/>
              <a:t>cis</a:t>
            </a:r>
            <a:r>
              <a:rPr lang="en-US" sz="1800" i="1" dirty="0" smtClean="0"/>
              <a:t> </a:t>
            </a:r>
            <a:r>
              <a:rPr lang="en-US" sz="1800" dirty="0" smtClean="0"/>
              <a:t> elements in a complex regulatory network</a:t>
            </a:r>
          </a:p>
          <a:p>
            <a:pPr lvl="1"/>
            <a:r>
              <a:rPr lang="en-US" sz="1800" dirty="0" smtClean="0"/>
              <a:t>Manipulate microbial genomes, esp. </a:t>
            </a:r>
            <a:r>
              <a:rPr lang="en-US" sz="1800" dirty="0" err="1" smtClean="0"/>
              <a:t>nonmodel</a:t>
            </a:r>
            <a:r>
              <a:rPr lang="en-US" sz="1800" dirty="0" smtClean="0"/>
              <a:t> organisms with limited genetic tools developed</a:t>
            </a:r>
          </a:p>
          <a:p>
            <a:pPr lvl="1"/>
            <a:r>
              <a:rPr lang="en-US" sz="1800" dirty="0" smtClean="0"/>
              <a:t>Image genomic loci in living cells</a:t>
            </a:r>
          </a:p>
          <a:p>
            <a:pPr lvl="1"/>
            <a:endParaRPr lang="en-US" sz="2200" i="1" dirty="0" smtClean="0"/>
          </a:p>
          <a:p>
            <a:r>
              <a:rPr lang="en-US" sz="2200" dirty="0" smtClean="0"/>
              <a:t>Limitations:</a:t>
            </a:r>
          </a:p>
          <a:p>
            <a:pPr lvl="1"/>
            <a:r>
              <a:rPr lang="en-US" sz="1800" dirty="0" smtClean="0"/>
              <a:t>The requirement for the NGG PAM sequence for Cas9 limits the availability of target sites</a:t>
            </a:r>
          </a:p>
          <a:p>
            <a:pPr lvl="2"/>
            <a:r>
              <a:rPr lang="en-US" sz="1400" dirty="0" smtClean="0"/>
              <a:t>Though other Cas9 homologs may use different PAM sequences</a:t>
            </a:r>
          </a:p>
          <a:p>
            <a:pPr lvl="2"/>
            <a:r>
              <a:rPr lang="en-US" sz="1400" i="1" dirty="0" smtClean="0"/>
              <a:t>S. </a:t>
            </a:r>
            <a:r>
              <a:rPr lang="en-US" sz="1400" i="1" dirty="0" err="1" smtClean="0"/>
              <a:t>pyogenes</a:t>
            </a:r>
            <a:r>
              <a:rPr lang="en-US" sz="1400" i="1" dirty="0" smtClean="0"/>
              <a:t> </a:t>
            </a:r>
            <a:r>
              <a:rPr lang="en-US" sz="1400" dirty="0" smtClean="0"/>
              <a:t>Cas9 could partially recognize an NAG PAM sequence</a:t>
            </a:r>
          </a:p>
          <a:p>
            <a:pPr lvl="1"/>
            <a:r>
              <a:rPr lang="en-US" sz="1800" dirty="0" smtClean="0"/>
              <a:t>Some target sequences may be problematic due to the RNA secondary structure that may form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9509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9 at 8.2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1" y="365923"/>
            <a:ext cx="7405900" cy="2755136"/>
          </a:xfrm>
          <a:prstGeom prst="rect">
            <a:avLst/>
          </a:prstGeom>
        </p:spPr>
      </p:pic>
      <p:pic>
        <p:nvPicPr>
          <p:cNvPr id="5" name="Picture 4" descr="Screen Shot 2014-02-19 at 8.30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774"/>
            <a:ext cx="9144000" cy="31897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98851" y="6488668"/>
            <a:ext cx="3545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Larson et al., Nature protocols 2013</a:t>
            </a:r>
          </a:p>
        </p:txBody>
      </p:sp>
    </p:spTree>
    <p:extLst>
      <p:ext uri="{BB962C8B-B14F-4D97-AF65-F5344CB8AC3E}">
        <p14:creationId xmlns:p14="http://schemas.microsoft.com/office/powerpoint/2010/main" val="415305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9 at 8.1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5" y="0"/>
            <a:ext cx="657186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70207" y="3044858"/>
            <a:ext cx="3216797" cy="27812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79829" y="3476512"/>
            <a:ext cx="3216797" cy="27812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Can measure effects on transcription using </a:t>
            </a:r>
            <a:r>
              <a:rPr lang="en-US" dirty="0" err="1" smtClean="0">
                <a:solidFill>
                  <a:srgbClr val="FF0000"/>
                </a:solidFill>
              </a:rPr>
              <a:t>qRT</a:t>
            </a:r>
            <a:r>
              <a:rPr lang="en-US" dirty="0" smtClean="0">
                <a:solidFill>
                  <a:srgbClr val="FF0000"/>
                </a:solidFill>
              </a:rPr>
              <a:t>-PCR or genome-wide NET-seq.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Can also check for effects on protein expression if the target gene was fused to a fluorescent protein / </a:t>
            </a:r>
            <a:r>
              <a:rPr lang="en-US" dirty="0" err="1" smtClean="0">
                <a:solidFill>
                  <a:srgbClr val="FF0000"/>
                </a:solidFill>
              </a:rPr>
              <a:t>lacZ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8851" y="6488668"/>
            <a:ext cx="3545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Larson et al., Nature protocols 2013</a:t>
            </a:r>
          </a:p>
        </p:txBody>
      </p:sp>
    </p:spTree>
    <p:extLst>
      <p:ext uri="{BB962C8B-B14F-4D97-AF65-F5344CB8AC3E}">
        <p14:creationId xmlns:p14="http://schemas.microsoft.com/office/powerpoint/2010/main" val="173576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CRISPR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20" y="1444758"/>
            <a:ext cx="8792879" cy="42694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12510" y="6559142"/>
            <a:ext cx="2723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www.addgene.org</a:t>
            </a:r>
            <a:r>
              <a:rPr lang="en-US" sz="1200" dirty="0" smtClean="0"/>
              <a:t>/CRISPR/guide/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135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Designing / making plasmids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http://www.addgene.org/crispr/marraffini/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http://www.addgene.org/crispr/church/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 descr="Screen Shot 2014-02-19 at 5.13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5" y="4080207"/>
            <a:ext cx="7347857" cy="23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4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9 at 7.54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54" y="0"/>
            <a:ext cx="481541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09" y="147423"/>
            <a:ext cx="206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Inferring players in a signal </a:t>
            </a:r>
            <a:r>
              <a:rPr lang="en-US" dirty="0" err="1" smtClean="0"/>
              <a:t>tranduction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803" y="6488668"/>
            <a:ext cx="188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Qi et al., Cell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81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35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RNA-guided genetic silencing systems in bacteria and </a:t>
            </a:r>
            <a:r>
              <a:rPr lang="en-US" sz="1800" dirty="0" err="1" smtClean="0"/>
              <a:t>archaea</a:t>
            </a:r>
            <a:r>
              <a:rPr lang="en-US" sz="1800" dirty="0" smtClean="0"/>
              <a:t>. Blake </a:t>
            </a:r>
            <a:r>
              <a:rPr lang="en-US" sz="1800" dirty="0" err="1" smtClean="0"/>
              <a:t>Wiedenheft</a:t>
            </a:r>
            <a:r>
              <a:rPr lang="en-US" sz="1800" dirty="0" smtClean="0"/>
              <a:t>,	 Samuel H. Sternberg</a:t>
            </a:r>
            <a:r>
              <a:rPr lang="en-US" sz="1800" dirty="0"/>
              <a:t> </a:t>
            </a:r>
            <a:r>
              <a:rPr lang="en-US" sz="1800" dirty="0" smtClean="0"/>
              <a:t>&amp; Jennifer A. </a:t>
            </a:r>
            <a:r>
              <a:rPr lang="en-US" sz="1800" dirty="0" err="1" smtClean="0"/>
              <a:t>Doudna</a:t>
            </a:r>
            <a:r>
              <a:rPr lang="en-US" sz="1800" dirty="0" smtClean="0"/>
              <a:t>. Nature 2012 </a:t>
            </a:r>
          </a:p>
          <a:p>
            <a:r>
              <a:rPr lang="en-US" sz="1800" dirty="0" smtClean="0"/>
              <a:t>Multiplex Genome Engineering Using CRISPR/</a:t>
            </a:r>
            <a:r>
              <a:rPr lang="en-US" sz="1800" dirty="0" err="1" smtClean="0"/>
              <a:t>Cas</a:t>
            </a:r>
            <a:r>
              <a:rPr lang="en-US" sz="1800" dirty="0" smtClean="0"/>
              <a:t> Systems. Le Cong et al. Science 2013. </a:t>
            </a:r>
          </a:p>
          <a:p>
            <a:r>
              <a:rPr lang="en-US" sz="1800" dirty="0" smtClean="0"/>
              <a:t>Orthogonal Cas9 proteins for RNA-guided gene regulation and editing. </a:t>
            </a:r>
            <a:r>
              <a:rPr lang="en-US" sz="1800" dirty="0" err="1" smtClean="0"/>
              <a:t>Esvelt</a:t>
            </a:r>
            <a:r>
              <a:rPr lang="en-US" sz="1800" dirty="0" smtClean="0"/>
              <a:t> et al. Nature Methods 2013</a:t>
            </a:r>
          </a:p>
          <a:p>
            <a:r>
              <a:rPr lang="en-US" sz="1800" dirty="0" smtClean="0"/>
              <a:t>A Programmable Dual-RNA–Guided DNA Endonuclease in Adaptive Bacterial Immunity. </a:t>
            </a:r>
            <a:r>
              <a:rPr lang="en-US" sz="1800" dirty="0" err="1" smtClean="0"/>
              <a:t>Jinek</a:t>
            </a:r>
            <a:r>
              <a:rPr lang="en-US" sz="1800" dirty="0" smtClean="0"/>
              <a:t> et al. Science 2012</a:t>
            </a:r>
          </a:p>
          <a:p>
            <a:endParaRPr lang="en-US" sz="1800" dirty="0"/>
          </a:p>
          <a:p>
            <a:r>
              <a:rPr lang="en-US" sz="1800" dirty="0" smtClean="0"/>
              <a:t>RNA-guided editing of bacterial genomes using CRISPR-</a:t>
            </a:r>
            <a:r>
              <a:rPr lang="en-US" sz="1800" dirty="0" err="1" smtClean="0"/>
              <a:t>Cas</a:t>
            </a:r>
            <a:r>
              <a:rPr lang="en-US" sz="1800" dirty="0" smtClean="0"/>
              <a:t> systems. Jiang et al. Nature Biotech 2013</a:t>
            </a:r>
          </a:p>
          <a:p>
            <a:r>
              <a:rPr lang="en-US" sz="1800" dirty="0" smtClean="0"/>
              <a:t>Dynamic Imaging of Genomic Loci in Living Human Cells by an Optimized CRISPR/</a:t>
            </a:r>
            <a:r>
              <a:rPr lang="en-US" sz="1800" dirty="0" err="1" smtClean="0"/>
              <a:t>Cas</a:t>
            </a:r>
            <a:r>
              <a:rPr lang="en-US" sz="1800" dirty="0" smtClean="0"/>
              <a:t> System. Chen et al. Cell 2013 </a:t>
            </a:r>
          </a:p>
          <a:p>
            <a:r>
              <a:rPr lang="en-US" sz="1800" dirty="0" smtClean="0"/>
              <a:t>CRISPR interference (</a:t>
            </a:r>
            <a:r>
              <a:rPr lang="en-US" sz="1800" dirty="0" err="1" smtClean="0"/>
              <a:t>CRISPRi</a:t>
            </a:r>
            <a:r>
              <a:rPr lang="en-US" sz="1800" dirty="0" smtClean="0"/>
              <a:t>) for sequence-specific control of gene expression. Larson et al., Nature protocols 2013</a:t>
            </a:r>
          </a:p>
          <a:p>
            <a:r>
              <a:rPr lang="en-US" sz="1800" dirty="0" smtClean="0"/>
              <a:t>Repurposing CRISPR as an RNA-Guided Platform for Sequence-Specific Control of Gene Expression. Qi et al., Cell 2013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788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4" b="1474"/>
          <a:stretch>
            <a:fillRect/>
          </a:stretch>
        </p:blipFill>
        <p:spPr>
          <a:xfrm>
            <a:off x="485011" y="1111705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6740290" y="6470949"/>
            <a:ext cx="2403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Wiedenheft</a:t>
            </a:r>
            <a:r>
              <a:rPr lang="en-US" sz="1400" dirty="0" smtClean="0"/>
              <a:t> et al. Nature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037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 distinct types of bacterial CRISPR systems identified so far:</a:t>
            </a:r>
          </a:p>
          <a:p>
            <a:pPr lvl="1"/>
            <a:r>
              <a:rPr lang="en-US" sz="2400" dirty="0" smtClean="0"/>
              <a:t>Type I, II, III </a:t>
            </a:r>
          </a:p>
          <a:p>
            <a:pPr lvl="1"/>
            <a:r>
              <a:rPr lang="en-US" sz="2400" dirty="0" smtClean="0"/>
              <a:t>Type II is the basis for current genome engineering applications</a:t>
            </a:r>
          </a:p>
          <a:p>
            <a:pPr lvl="2"/>
            <a:r>
              <a:rPr lang="en-US" sz="2000" dirty="0" smtClean="0"/>
              <a:t>From </a:t>
            </a:r>
            <a:r>
              <a:rPr lang="en-US" sz="2000" i="1" dirty="0" smtClean="0"/>
              <a:t>Streptococcus </a:t>
            </a:r>
            <a:r>
              <a:rPr lang="en-US" sz="2000" i="1" dirty="0" err="1" smtClean="0"/>
              <a:t>pyogenes</a:t>
            </a:r>
            <a:endParaRPr lang="en-US" sz="2000" i="1" dirty="0" smtClean="0"/>
          </a:p>
          <a:p>
            <a:pPr lvl="2"/>
            <a:r>
              <a:rPr lang="en-US" sz="2000" dirty="0" smtClean="0"/>
              <a:t>The </a:t>
            </a:r>
            <a:r>
              <a:rPr lang="en-US" sz="2000" i="1" dirty="0" smtClean="0"/>
              <a:t>S. </a:t>
            </a:r>
            <a:r>
              <a:rPr lang="en-US" sz="2000" i="1" dirty="0" err="1" smtClean="0"/>
              <a:t>pyogenes</a:t>
            </a:r>
            <a:r>
              <a:rPr lang="en-US" sz="2000" dirty="0" smtClean="0"/>
              <a:t> system is orthogonal to the native E. coli system</a:t>
            </a:r>
          </a:p>
          <a:p>
            <a:pPr lvl="2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31428" y="6410263"/>
            <a:ext cx="250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Jinek</a:t>
            </a:r>
            <a:r>
              <a:rPr lang="en-US" dirty="0" smtClean="0"/>
              <a:t> et al., Science 2012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4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62383" y="2866570"/>
            <a:ext cx="4150796" cy="3805083"/>
            <a:chOff x="4624487" y="3419930"/>
            <a:chExt cx="3338895" cy="3102429"/>
          </a:xfrm>
        </p:grpSpPr>
        <p:grpSp>
          <p:nvGrpSpPr>
            <p:cNvPr id="9" name="Group 8"/>
            <p:cNvGrpSpPr/>
            <p:nvPr/>
          </p:nvGrpSpPr>
          <p:grpSpPr>
            <a:xfrm>
              <a:off x="4624487" y="3419930"/>
              <a:ext cx="3338895" cy="3102429"/>
              <a:chOff x="3871558" y="3419930"/>
              <a:chExt cx="3338895" cy="3102429"/>
            </a:xfrm>
          </p:grpSpPr>
          <p:pic>
            <p:nvPicPr>
              <p:cNvPr id="6" name="Picture 5" descr="Screen Shot 2014-02-19 at 4.39.58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1558" y="3419930"/>
                <a:ext cx="3338895" cy="3102429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996214" y="4626429"/>
                <a:ext cx="1214239" cy="1805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622471" y="5787571"/>
                <a:ext cx="1214239" cy="4807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4744357" y="3601358"/>
              <a:ext cx="967497" cy="816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4994"/>
            <a:ext cx="8229600" cy="44746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Genomic manipulation requires only :</a:t>
            </a:r>
          </a:p>
          <a:p>
            <a:pPr lvl="1"/>
            <a:r>
              <a:rPr lang="en-US" sz="1800" dirty="0" smtClean="0"/>
              <a:t>the Cas9 protein and </a:t>
            </a:r>
          </a:p>
          <a:p>
            <a:pPr lvl="1"/>
            <a:r>
              <a:rPr lang="en-US" sz="1800" dirty="0" smtClean="0"/>
              <a:t>an engineered small guide RNA (</a:t>
            </a:r>
            <a:r>
              <a:rPr lang="en-US" sz="1800" dirty="0" err="1" smtClean="0"/>
              <a:t>sgRNA</a:t>
            </a:r>
            <a:r>
              <a:rPr lang="en-US" sz="1800" dirty="0" smtClean="0"/>
              <a:t>) with a PAM sequence upstream of target complementary sequence</a:t>
            </a:r>
          </a:p>
          <a:p>
            <a:pPr lvl="2"/>
            <a:r>
              <a:rPr lang="en-US" sz="1400" dirty="0"/>
              <a:t>C</a:t>
            </a:r>
            <a:r>
              <a:rPr lang="en-US" sz="1400" dirty="0" smtClean="0"/>
              <a:t>ontains a designed hairpin to mimic the CRISPR RNA and trans-acting RNA complex</a:t>
            </a:r>
          </a:p>
          <a:p>
            <a:r>
              <a:rPr lang="en-US" sz="2000" dirty="0" smtClean="0"/>
              <a:t>Base-pairing between the </a:t>
            </a:r>
            <a:r>
              <a:rPr lang="en-US" sz="2000" dirty="0" err="1" smtClean="0"/>
              <a:t>sgRNA</a:t>
            </a:r>
            <a:r>
              <a:rPr lang="en-US" sz="2000" dirty="0" smtClean="0"/>
              <a:t> and target DNA causes double-strand breaks due to the endonuclease activity of Cas</a:t>
            </a:r>
            <a:r>
              <a:rPr lang="en-US" sz="2000" dirty="0"/>
              <a:t>9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 descr="Screen Shot 2014-02-19 at 5.1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6" y="3070280"/>
            <a:ext cx="3495685" cy="2930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0177" y="6291526"/>
            <a:ext cx="2723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hlinkClick r:id="rId4"/>
              </a:rPr>
              <a:t>http://www.addgene.org/CRISPR/guide/</a:t>
            </a:r>
            <a:endParaRPr lang="en-US" sz="1200" dirty="0" smtClean="0"/>
          </a:p>
          <a:p>
            <a:pPr algn="r"/>
            <a:r>
              <a:rPr lang="en-US" sz="1200" dirty="0" smtClean="0"/>
              <a:t>Qi et al. Cell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107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DNA target does not need to be unique and can appear in multiple locations, all of which will be targeted by the Cas9 nuclease for cleavage</a:t>
            </a:r>
          </a:p>
          <a:p>
            <a:pPr lvl="1"/>
            <a:r>
              <a:rPr lang="en-US" sz="1400" dirty="0" smtClean="0"/>
              <a:t>can be on a plasmid or integrated into the bacterial genome.</a:t>
            </a:r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 err="1" smtClean="0"/>
              <a:t>sgRNA</a:t>
            </a:r>
            <a:r>
              <a:rPr lang="en-US" sz="1800" dirty="0" smtClean="0"/>
              <a:t> can bind on either strand of DNA and the Cas9 will cleave both strands (double strand break, DSB). The DSB results in the silencing of that DNA sequence.</a:t>
            </a:r>
          </a:p>
          <a:p>
            <a:endParaRPr lang="en-US" sz="1800" dirty="0" smtClean="0"/>
          </a:p>
          <a:p>
            <a:r>
              <a:rPr lang="en-US" sz="1800" dirty="0" smtClean="0"/>
              <a:t>Changing the target specificity of the RNA-protein complex does not require protein engineering but only the design of the short </a:t>
            </a:r>
            <a:r>
              <a:rPr lang="en-US" sz="1800" dirty="0" err="1" smtClean="0"/>
              <a:t>crRNA</a:t>
            </a:r>
            <a:r>
              <a:rPr lang="en-US" sz="1800" dirty="0" smtClean="0"/>
              <a:t> guide</a:t>
            </a:r>
          </a:p>
          <a:p>
            <a:endParaRPr lang="en-US" sz="1800" dirty="0" smtClean="0"/>
          </a:p>
          <a:p>
            <a:r>
              <a:rPr lang="en-US" sz="1800" dirty="0" smtClean="0"/>
              <a:t>Directing the specificity of dual-RNA:Cas9 with several different </a:t>
            </a:r>
            <a:r>
              <a:rPr lang="en-US" sz="1800" dirty="0" err="1" smtClean="0"/>
              <a:t>crRNAs</a:t>
            </a:r>
            <a:r>
              <a:rPr lang="en-US" sz="1800" dirty="0" smtClean="0"/>
              <a:t> allows for the introduction of multiple mutations at the same time.</a:t>
            </a: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307037" y="6474612"/>
            <a:ext cx="2880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Jiang et al. Nature Biotech,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018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2-19 at 5.26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" y="962133"/>
            <a:ext cx="7036288" cy="38356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59427" y="4983213"/>
            <a:ext cx="5705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CRISPR targeting construct directs cleavage of a chromosomal locus and is co-transformed with an editing template that recombines with the target to prevent cleavage. Kanamycin-resistant </a:t>
            </a:r>
            <a:r>
              <a:rPr lang="en-US" sz="1200" dirty="0" err="1" smtClean="0"/>
              <a:t>transformants</a:t>
            </a:r>
            <a:r>
              <a:rPr lang="en-US" sz="1200" dirty="0" smtClean="0"/>
              <a:t> that survive CRISPR attack contain modifications introduced by the editing template. </a:t>
            </a:r>
            <a:r>
              <a:rPr lang="en-US" sz="1200" dirty="0" err="1" smtClean="0"/>
              <a:t>tracr</a:t>
            </a:r>
            <a:r>
              <a:rPr lang="en-US" sz="1200" dirty="0" smtClean="0"/>
              <a:t>, trans-activating CRISPR RNA; aphA-3, kanamycin resistance gene.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71610" y="6564949"/>
            <a:ext cx="217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Jiang et al. Nature Biotech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14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9 at 4.4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31" y="3743742"/>
            <a:ext cx="9230431" cy="2458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CRISPRi</a:t>
            </a:r>
            <a:r>
              <a:rPr lang="en-US" dirty="0" smtClean="0"/>
              <a:t> (CRISPR interference)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7244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Repurposed for genome regulation rather than gene editing</a:t>
            </a:r>
          </a:p>
          <a:p>
            <a:r>
              <a:rPr lang="en-US" dirty="0" smtClean="0"/>
              <a:t>Catalytically inactive version of Cas9 (no </a:t>
            </a:r>
            <a:r>
              <a:rPr lang="en-US" dirty="0" err="1" smtClean="0"/>
              <a:t>endonucleolytic</a:t>
            </a:r>
            <a:r>
              <a:rPr lang="en-US" dirty="0" smtClean="0"/>
              <a:t> activity)</a:t>
            </a:r>
          </a:p>
          <a:p>
            <a:pPr lvl="1"/>
            <a:r>
              <a:rPr lang="en-US" dirty="0" smtClean="0"/>
              <a:t>Modified transcription without genetic alteration of the target gene sequence</a:t>
            </a:r>
          </a:p>
          <a:p>
            <a:r>
              <a:rPr lang="en-US" dirty="0" err="1" smtClean="0"/>
              <a:t>sgRNA</a:t>
            </a:r>
            <a:r>
              <a:rPr lang="en-US" dirty="0" smtClean="0"/>
              <a:t> comprises 3 segments:</a:t>
            </a:r>
          </a:p>
          <a:p>
            <a:pPr lvl="1"/>
            <a:r>
              <a:rPr lang="en-US" dirty="0" smtClean="0"/>
              <a:t>20-nt sequence complementary to target</a:t>
            </a:r>
          </a:p>
          <a:p>
            <a:pPr lvl="1"/>
            <a:r>
              <a:rPr lang="en-US" dirty="0" smtClean="0"/>
              <a:t>42-nt Cas9-binding hairpin (Cas9 handle)</a:t>
            </a:r>
          </a:p>
          <a:p>
            <a:pPr lvl="1"/>
            <a:r>
              <a:rPr lang="en-US" dirty="0" smtClean="0"/>
              <a:t>40-nt transcription terminator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31888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Larson et al., Nature protocols 2013</a:t>
            </a:r>
          </a:p>
          <a:p>
            <a:r>
              <a:rPr lang="en-US" sz="1400" dirty="0" smtClean="0"/>
              <a:t>Qi et al., Cell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058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9 at 8.11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36" y="3338651"/>
            <a:ext cx="6528253" cy="2870399"/>
          </a:xfrm>
          <a:prstGeom prst="rect">
            <a:avLst/>
          </a:prstGeom>
        </p:spPr>
      </p:pic>
      <p:pic>
        <p:nvPicPr>
          <p:cNvPr id="5" name="Picture 4" descr="Screen Shot 2014-02-19 at 8.11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4" y="516236"/>
            <a:ext cx="6744168" cy="2527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8394" y="998313"/>
            <a:ext cx="526099" cy="614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2390" y="3218393"/>
            <a:ext cx="526099" cy="7680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0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982</Words>
  <Application>Microsoft Macintosh PowerPoint</Application>
  <PresentationFormat>On-screen Show (4:3)</PresentationFormat>
  <Paragraphs>99</Paragraphs>
  <Slides>22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An introduction to CRISPR gene engineering</vt:lpstr>
      <vt:lpstr>Introduction to CRISPR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CRISPRi (CRISPR interference)</vt:lpstr>
      <vt:lpstr>PowerPoint Presentation</vt:lpstr>
      <vt:lpstr>Location of target sequence matters</vt:lpstr>
      <vt:lpstr>CRISPRi functions by blocking transcription through physical obstruction of RNA polymerase</vt:lpstr>
      <vt:lpstr>Repression effect is inducible and reversible</vt:lpstr>
      <vt:lpstr>High specificity and can simultaneously regulate multiple genes</vt:lpstr>
      <vt:lpstr>Specificity is determined by the PAM region (2bp) and at least a 12bp sgRNA stretch (from 5’end)</vt:lpstr>
      <vt:lpstr>Repression efficiency can be enhanced by combining non-overlapping sgRNAs targeted against the same gene</vt:lpstr>
      <vt:lpstr>PowerPoint Presentation</vt:lpstr>
      <vt:lpstr>PowerPoint Presentation</vt:lpstr>
      <vt:lpstr>PowerPoint Presentation</vt:lpstr>
      <vt:lpstr>PowerPoint Presentation</vt:lpstr>
      <vt:lpstr>Designing / making plasmids 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CRISPR gene targeting</dc:title>
  <dc:creator>Rosanna Chau</dc:creator>
  <cp:lastModifiedBy>Rosanna Chau</cp:lastModifiedBy>
  <cp:revision>29</cp:revision>
  <dcterms:created xsi:type="dcterms:W3CDTF">2014-02-20T00:33:52Z</dcterms:created>
  <dcterms:modified xsi:type="dcterms:W3CDTF">2014-02-25T22:34:39Z</dcterms:modified>
</cp:coreProperties>
</file>