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1" r:id="rId3"/>
    <p:sldId id="257" r:id="rId4"/>
    <p:sldId id="276" r:id="rId5"/>
    <p:sldId id="258" r:id="rId6"/>
    <p:sldId id="259" r:id="rId7"/>
    <p:sldId id="261" r:id="rId8"/>
    <p:sldId id="260" r:id="rId9"/>
    <p:sldId id="262" r:id="rId10"/>
    <p:sldId id="278" r:id="rId11"/>
    <p:sldId id="263" r:id="rId12"/>
    <p:sldId id="265" r:id="rId13"/>
    <p:sldId id="266" r:id="rId14"/>
    <p:sldId id="267" r:id="rId15"/>
    <p:sldId id="270" r:id="rId16"/>
    <p:sldId id="268" r:id="rId17"/>
    <p:sldId id="282" r:id="rId18"/>
    <p:sldId id="283" r:id="rId19"/>
    <p:sldId id="269" r:id="rId20"/>
    <p:sldId id="271" r:id="rId21"/>
    <p:sldId id="272" r:id="rId22"/>
    <p:sldId id="273" r:id="rId23"/>
    <p:sldId id="274" r:id="rId24"/>
    <p:sldId id="284" r:id="rId25"/>
    <p:sldId id="275" r:id="rId26"/>
    <p:sldId id="28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11A81-7583-49EC-9FD6-FC341AFE5204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5ADC3-5534-40D1-BEE3-1FC23E445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86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734-5E3B-473A-870C-282B1C7FD011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0C7B5-2029-4CC1-A4B6-F5C90A7A8D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7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C7B5-2029-4CC1-A4B6-F5C90A7A8D6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3F13C2-35D1-4BD7-9C6B-520B43647A2F}" type="slidenum">
              <a:rPr lang="en-US"/>
              <a:pPr/>
              <a:t>10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C7B5-2029-4CC1-A4B6-F5C90A7A8D6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C7B5-2029-4CC1-A4B6-F5C90A7A8D6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C7B5-2029-4CC1-A4B6-F5C90A7A8D6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C7B5-2029-4CC1-A4B6-F5C90A7A8D6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C7B5-2029-4CC1-A4B6-F5C90A7A8D6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C7B5-2029-4CC1-A4B6-F5C90A7A8D6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C8AD47-F93B-4C7F-80E1-7D41B703F6FB}" type="slidenum">
              <a:rPr lang="en-US"/>
              <a:pPr/>
              <a:t>17</a:t>
            </a:fld>
            <a:endParaRPr lang="en-US"/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3884613" y="8683625"/>
            <a:ext cx="297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979" tIns="0" rIns="18979" bIns="0" anchor="b"/>
          <a:lstStyle/>
          <a:p>
            <a:pPr algn="r" defTabSz="976313" eaLnBrk="0" hangingPunct="0"/>
            <a:r>
              <a:rPr lang="en-US" sz="1000" i="1">
                <a:latin typeface="Times New Roman" pitchFamily="18" charset="0"/>
              </a:rPr>
              <a:t>12</a:t>
            </a: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0" y="8683625"/>
            <a:ext cx="296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0" y="0"/>
            <a:ext cx="2968625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4713"/>
          </a:xfrm>
          <a:ln w="12699" cap="flat">
            <a:solidFill>
              <a:schemeClr val="tx1"/>
            </a:solidFill>
          </a:ln>
        </p:spPr>
      </p:sp>
      <p:sp>
        <p:nvSpPr>
          <p:cNvPr id="512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1225" y="4337050"/>
            <a:ext cx="5032375" cy="4121150"/>
          </a:xfrm>
          <a:noFill/>
          <a:ln/>
        </p:spPr>
        <p:txBody>
          <a:bodyPr lIns="93305" tIns="45862" rIns="93305" bIns="4586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C7B5-2029-4CC1-A4B6-F5C90A7A8D6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C7B5-2029-4CC1-A4B6-F5C90A7A8D6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D785F-F05C-487E-98E7-052293F0D18D}" type="slidenum">
              <a:rPr lang="en-US"/>
              <a:pPr/>
              <a:t>2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C7B5-2029-4CC1-A4B6-F5C90A7A8D6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C7B5-2029-4CC1-A4B6-F5C90A7A8D6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C7B5-2029-4CC1-A4B6-F5C90A7A8D6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C7B5-2029-4CC1-A4B6-F5C90A7A8D6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C8AD47-F93B-4C7F-80E1-7D41B703F6FB}" type="slidenum">
              <a:rPr lang="en-US"/>
              <a:pPr/>
              <a:t>24</a:t>
            </a:fld>
            <a:endParaRPr lang="en-US"/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3884613" y="8683625"/>
            <a:ext cx="297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979" tIns="0" rIns="18979" bIns="0" anchor="b"/>
          <a:lstStyle/>
          <a:p>
            <a:pPr algn="r" defTabSz="976313" eaLnBrk="0" hangingPunct="0"/>
            <a:r>
              <a:rPr lang="en-US" sz="1000" i="1">
                <a:latin typeface="Times New Roman" pitchFamily="18" charset="0"/>
              </a:rPr>
              <a:t>12</a:t>
            </a: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0" y="8683625"/>
            <a:ext cx="296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0" y="0"/>
            <a:ext cx="2968625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4713"/>
          </a:xfrm>
          <a:ln w="12699" cap="flat">
            <a:solidFill>
              <a:schemeClr val="tx1"/>
            </a:solidFill>
          </a:ln>
        </p:spPr>
      </p:sp>
      <p:sp>
        <p:nvSpPr>
          <p:cNvPr id="512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1225" y="4337050"/>
            <a:ext cx="5032375" cy="4121150"/>
          </a:xfrm>
          <a:noFill/>
          <a:ln/>
        </p:spPr>
        <p:txBody>
          <a:bodyPr lIns="93305" tIns="45862" rIns="93305" bIns="4586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C7B5-2029-4CC1-A4B6-F5C90A7A8D6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C7B5-2029-4CC1-A4B6-F5C90A7A8D6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C7B5-2029-4CC1-A4B6-F5C90A7A8D6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81B342-02A5-4E06-B98F-C8D98788A02D}" type="slidenum">
              <a:rPr lang="en-US"/>
              <a:pPr/>
              <a:t>4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C8AD47-F93B-4C7F-80E1-7D41B703F6FB}" type="slidenum">
              <a:rPr lang="en-US"/>
              <a:pPr/>
              <a:t>5</a:t>
            </a:fld>
            <a:endParaRPr lang="en-US"/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3884613" y="8683625"/>
            <a:ext cx="297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979" tIns="0" rIns="18979" bIns="0" anchor="b"/>
          <a:lstStyle/>
          <a:p>
            <a:pPr algn="r" defTabSz="976313" eaLnBrk="0" hangingPunct="0"/>
            <a:r>
              <a:rPr lang="en-US" sz="1000" i="1">
                <a:latin typeface="Times New Roman" pitchFamily="18" charset="0"/>
              </a:rPr>
              <a:t>12</a:t>
            </a: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0" y="8683625"/>
            <a:ext cx="296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0" y="0"/>
            <a:ext cx="2968625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4713"/>
          </a:xfrm>
          <a:ln w="12699" cap="flat">
            <a:solidFill>
              <a:schemeClr val="tx1"/>
            </a:solidFill>
          </a:ln>
        </p:spPr>
      </p:sp>
      <p:sp>
        <p:nvSpPr>
          <p:cNvPr id="512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1225" y="4337050"/>
            <a:ext cx="5032375" cy="4121150"/>
          </a:xfrm>
          <a:noFill/>
          <a:ln/>
        </p:spPr>
        <p:txBody>
          <a:bodyPr lIns="93305" tIns="45862" rIns="93305" bIns="4586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2E8AE0-E238-4599-A9B9-76FFB260CECF}" type="slidenum">
              <a:rPr lang="en-US"/>
              <a:pPr/>
              <a:t>6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32375" cy="4117975"/>
          </a:xfrm>
        </p:spPr>
        <p:txBody>
          <a:bodyPr lIns="91431" tIns="45716" rIns="91431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C7B5-2029-4CC1-A4B6-F5C90A7A8D6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C8AD47-F93B-4C7F-80E1-7D41B703F6FB}" type="slidenum">
              <a:rPr lang="en-US"/>
              <a:pPr/>
              <a:t>8</a:t>
            </a:fld>
            <a:endParaRPr lang="en-US"/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3884613" y="8683625"/>
            <a:ext cx="297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979" tIns="0" rIns="18979" bIns="0" anchor="b"/>
          <a:lstStyle/>
          <a:p>
            <a:pPr algn="r" defTabSz="976313" eaLnBrk="0" hangingPunct="0"/>
            <a:r>
              <a:rPr lang="en-US" sz="1000" i="1">
                <a:latin typeface="Times New Roman" pitchFamily="18" charset="0"/>
              </a:rPr>
              <a:t>12</a:t>
            </a: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0" y="8683625"/>
            <a:ext cx="296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0" y="0"/>
            <a:ext cx="2968625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4713"/>
          </a:xfrm>
          <a:ln w="12699" cap="flat">
            <a:solidFill>
              <a:schemeClr val="tx1"/>
            </a:solidFill>
          </a:ln>
        </p:spPr>
      </p:sp>
      <p:sp>
        <p:nvSpPr>
          <p:cNvPr id="512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1225" y="4337050"/>
            <a:ext cx="5032375" cy="4121150"/>
          </a:xfrm>
          <a:noFill/>
          <a:ln/>
        </p:spPr>
        <p:txBody>
          <a:bodyPr lIns="93305" tIns="45862" rIns="93305" bIns="4586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C7B5-2029-4CC1-A4B6-F5C90A7A8D6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23FEAC0-A16F-4BE9-AEA9-CD8A9D8661F8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86C195-39AD-408F-B3B9-90D3B94A6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EAC0-A16F-4BE9-AEA9-CD8A9D8661F8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C195-39AD-408F-B3B9-90D3B94A6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23FEAC0-A16F-4BE9-AEA9-CD8A9D8661F8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886C195-39AD-408F-B3B9-90D3B94A6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101BD-9919-485C-9D2E-5AAFE034A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EAC0-A16F-4BE9-AEA9-CD8A9D8661F8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86C195-39AD-408F-B3B9-90D3B94A6E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EAC0-A16F-4BE9-AEA9-CD8A9D8661F8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886C195-39AD-408F-B3B9-90D3B94A6E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3FEAC0-A16F-4BE9-AEA9-CD8A9D8661F8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886C195-39AD-408F-B3B9-90D3B94A6E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3FEAC0-A16F-4BE9-AEA9-CD8A9D8661F8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886C195-39AD-408F-B3B9-90D3B94A6E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EAC0-A16F-4BE9-AEA9-CD8A9D8661F8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86C195-39AD-408F-B3B9-90D3B94A6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EAC0-A16F-4BE9-AEA9-CD8A9D8661F8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86C195-39AD-408F-B3B9-90D3B94A6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EAC0-A16F-4BE9-AEA9-CD8A9D8661F8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86C195-39AD-408F-B3B9-90D3B94A6E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23FEAC0-A16F-4BE9-AEA9-CD8A9D8661F8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886C195-39AD-408F-B3B9-90D3B94A6E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23FEAC0-A16F-4BE9-AEA9-CD8A9D8661F8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886C195-39AD-408F-B3B9-90D3B94A6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447800"/>
            <a:ext cx="8382000" cy="22859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Planning for Success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Biotechnology </a:t>
            </a:r>
            <a:br>
              <a:rPr lang="en-US" b="1" dirty="0" smtClean="0"/>
            </a:br>
            <a:r>
              <a:rPr lang="en-US" b="1" dirty="0" smtClean="0"/>
              <a:t>Product Development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6172200"/>
            <a:ext cx="6705600" cy="1020837"/>
          </a:xfrm>
        </p:spPr>
        <p:txBody>
          <a:bodyPr>
            <a:normAutofit/>
          </a:bodyPr>
          <a:lstStyle/>
          <a:p>
            <a:r>
              <a:rPr lang="en-US" dirty="0" smtClean="0"/>
              <a:t>Michael J. Roy, PhD, RAC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On Product Development Teams</a:t>
            </a:r>
          </a:p>
        </p:txBody>
      </p:sp>
      <p:sp>
        <p:nvSpPr>
          <p:cNvPr id="24579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257800" cy="4525963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en-US" sz="2800" b="1" dirty="0" smtClean="0"/>
          </a:p>
          <a:p>
            <a:pPr eaLnBrk="1" hangingPunct="1">
              <a:buFontTx/>
              <a:buNone/>
            </a:pPr>
            <a:endParaRPr lang="en-US" sz="2800" b="1" dirty="0" smtClean="0"/>
          </a:p>
          <a:p>
            <a:pPr eaLnBrk="1" hangingPunct="1">
              <a:buFontTx/>
              <a:buNone/>
            </a:pPr>
            <a:r>
              <a:rPr lang="en-US" b="1" dirty="0" smtClean="0"/>
              <a:t>'But I don't want to go among mad people,' said Alice. 'Oh, you can't help that,' said the cat. 'We're all mad here.'</a:t>
            </a:r>
            <a:r>
              <a:rPr lang="en-US" dirty="0" smtClean="0"/>
              <a:t> </a:t>
            </a:r>
          </a:p>
          <a:p>
            <a:pPr eaLnBrk="1" hangingPunct="1">
              <a:buFontTx/>
              <a:buNone/>
            </a:pPr>
            <a:endParaRPr lang="en-US" sz="2800" dirty="0" smtClean="0">
              <a:solidFill>
                <a:srgbClr val="990000"/>
              </a:solidFill>
            </a:endParaRPr>
          </a:p>
          <a:p>
            <a:pPr>
              <a:buNone/>
            </a:pPr>
            <a:r>
              <a:rPr lang="en-US" sz="1800" b="1" dirty="0" smtClean="0"/>
              <a:t>Lewis Carroll. </a:t>
            </a:r>
          </a:p>
          <a:p>
            <a:pPr>
              <a:buNone/>
            </a:pPr>
            <a:r>
              <a:rPr lang="en-US" sz="1800" b="1" dirty="0" smtClean="0"/>
              <a:t>Alice’s Adventures in Wonderland</a:t>
            </a:r>
          </a:p>
          <a:p>
            <a:pPr eaLnBrk="1" hangingPunct="1">
              <a:buFontTx/>
              <a:buNone/>
            </a:pPr>
            <a:endParaRPr lang="en-US" sz="1800" dirty="0" smtClean="0">
              <a:solidFill>
                <a:srgbClr val="990000"/>
              </a:solidFill>
            </a:endParaRPr>
          </a:p>
          <a:p>
            <a:pPr eaLnBrk="1" hangingPunct="1"/>
            <a:endParaRPr lang="en-US" sz="4000" dirty="0" smtClean="0"/>
          </a:p>
        </p:txBody>
      </p:sp>
      <p:pic>
        <p:nvPicPr>
          <p:cNvPr id="7" name="Picture 6" descr="alice 5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3962400"/>
            <a:ext cx="24384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Targeted Product Profile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Trade &amp; Chemical Name</a:t>
            </a:r>
          </a:p>
          <a:p>
            <a:r>
              <a:rPr lang="en-US" dirty="0" smtClean="0"/>
              <a:t>Description</a:t>
            </a:r>
          </a:p>
          <a:p>
            <a:r>
              <a:rPr lang="en-US" dirty="0" smtClean="0"/>
              <a:t>Indications &amp; Usage</a:t>
            </a:r>
          </a:p>
          <a:p>
            <a:r>
              <a:rPr lang="en-US" dirty="0" smtClean="0"/>
              <a:t>Dosage, Administration</a:t>
            </a:r>
          </a:p>
          <a:p>
            <a:r>
              <a:rPr lang="en-US" dirty="0" smtClean="0"/>
              <a:t>How Supplied</a:t>
            </a:r>
          </a:p>
          <a:p>
            <a:r>
              <a:rPr lang="en-US" dirty="0" smtClean="0"/>
              <a:t>Clinical Pharmacology</a:t>
            </a:r>
          </a:p>
          <a:p>
            <a:r>
              <a:rPr lang="en-US" dirty="0" smtClean="0"/>
              <a:t>Clinical Studies</a:t>
            </a:r>
          </a:p>
          <a:p>
            <a:r>
              <a:rPr lang="en-US" dirty="0" smtClean="0"/>
              <a:t>Warnings &amp; Precautions</a:t>
            </a:r>
          </a:p>
          <a:p>
            <a:r>
              <a:rPr lang="en-US" dirty="0" smtClean="0"/>
              <a:t>Contraindications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Adverse Reactions</a:t>
            </a:r>
          </a:p>
          <a:p>
            <a:r>
              <a:rPr lang="en-US" dirty="0" smtClean="0"/>
              <a:t>Over Dosage</a:t>
            </a:r>
          </a:p>
          <a:p>
            <a:r>
              <a:rPr lang="en-US" dirty="0" smtClean="0"/>
              <a:t>Patient Information</a:t>
            </a:r>
          </a:p>
          <a:p>
            <a:r>
              <a:rPr lang="en-US" dirty="0" smtClean="0"/>
              <a:t>References</a:t>
            </a:r>
          </a:p>
          <a:p>
            <a:endParaRPr lang="en-US" dirty="0"/>
          </a:p>
        </p:txBody>
      </p:sp>
      <p:pic>
        <p:nvPicPr>
          <p:cNvPr id="6" name="Picture 7" descr="alice 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945977"/>
            <a:ext cx="1905000" cy="2278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TPP Example : </a:t>
            </a:r>
            <a:br>
              <a:rPr lang="en-US" b="1" dirty="0" smtClean="0"/>
            </a:br>
            <a:r>
              <a:rPr lang="en-US" b="1" dirty="0" smtClean="0"/>
              <a:t>A Therapeutic Monoclonal Antibody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Trade &amp; Chemical Name</a:t>
            </a:r>
            <a:r>
              <a:rPr lang="en-US" dirty="0" smtClean="0"/>
              <a:t>: </a:t>
            </a:r>
            <a:r>
              <a:rPr lang="en-US" dirty="0" err="1" smtClean="0"/>
              <a:t>Cladaxacumab</a:t>
            </a:r>
            <a:r>
              <a:rPr lang="en-US" dirty="0" smtClean="0"/>
              <a:t> (Cab)</a:t>
            </a:r>
          </a:p>
          <a:p>
            <a:r>
              <a:rPr lang="en-US" b="1" dirty="0" smtClean="0"/>
              <a:t>Description:</a:t>
            </a:r>
            <a:r>
              <a:rPr lang="en-US" dirty="0" smtClean="0"/>
              <a:t> </a:t>
            </a:r>
            <a:r>
              <a:rPr lang="en-US" sz="2400" dirty="0" smtClean="0"/>
              <a:t>Cab is a humanized monoclonal antibody that binds to XYZ surface protein , </a:t>
            </a:r>
            <a:r>
              <a:rPr lang="en-US" sz="2400" i="1" dirty="0" smtClean="0"/>
              <a:t>Chlamydia </a:t>
            </a:r>
            <a:r>
              <a:rPr lang="en-US" sz="2400" i="1" dirty="0" err="1" smtClean="0"/>
              <a:t>trachomatis</a:t>
            </a:r>
            <a:endParaRPr lang="en-US" sz="2400" i="1" dirty="0" smtClean="0"/>
          </a:p>
          <a:p>
            <a:r>
              <a:rPr lang="en-US" b="1" dirty="0" smtClean="0"/>
              <a:t>Indications &amp; Usage: </a:t>
            </a:r>
            <a:r>
              <a:rPr lang="en-US" sz="2400" dirty="0" smtClean="0"/>
              <a:t>Cab is used to treat acute eye infections in children between the ages of …..</a:t>
            </a:r>
            <a:endParaRPr lang="en-US" dirty="0" smtClean="0"/>
          </a:p>
          <a:p>
            <a:r>
              <a:rPr lang="en-US" b="1" dirty="0" smtClean="0"/>
              <a:t>Dosage, Administration</a:t>
            </a:r>
            <a:r>
              <a:rPr lang="en-US" dirty="0" smtClean="0"/>
              <a:t>: </a:t>
            </a:r>
            <a:r>
              <a:rPr lang="en-US" sz="2400" dirty="0" smtClean="0"/>
              <a:t>Cab is given as a 0.2 mL dose, four time daily by… </a:t>
            </a:r>
            <a:endParaRPr lang="en-US" dirty="0" smtClean="0"/>
          </a:p>
          <a:p>
            <a:r>
              <a:rPr lang="en-US" b="1" dirty="0" smtClean="0"/>
              <a:t>How Supplied</a:t>
            </a:r>
            <a:r>
              <a:rPr lang="en-US" dirty="0" smtClean="0"/>
              <a:t>:  </a:t>
            </a:r>
            <a:r>
              <a:rPr lang="en-US" sz="2600" dirty="0" smtClean="0"/>
              <a:t>Cab is supplied as a liquid, monoclonal antibody suspended in an ophthalmic formulation of…. Must be kept refrigerated….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TPP Example:  </a:t>
            </a:r>
            <a:br>
              <a:rPr lang="en-US" b="1" dirty="0" smtClean="0"/>
            </a:br>
            <a:r>
              <a:rPr lang="en-US" b="1" dirty="0" smtClean="0"/>
              <a:t>A Therapeutic Monoclonal Antibody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Clinical Pharmacology</a:t>
            </a:r>
            <a:r>
              <a:rPr lang="en-US" dirty="0" smtClean="0"/>
              <a:t>: </a:t>
            </a:r>
            <a:r>
              <a:rPr lang="en-US" sz="2400" dirty="0" smtClean="0"/>
              <a:t>Cab following treatment remains in the eye for up to two hours at a concentration range of….</a:t>
            </a:r>
          </a:p>
          <a:p>
            <a:r>
              <a:rPr lang="en-US" b="1" dirty="0" smtClean="0"/>
              <a:t>Clinical Studies</a:t>
            </a:r>
            <a:r>
              <a:rPr lang="en-US" dirty="0" smtClean="0"/>
              <a:t>:  </a:t>
            </a:r>
            <a:r>
              <a:rPr lang="en-US" sz="2600" dirty="0" smtClean="0"/>
              <a:t>Cab was shown to be safe and effective in two pivotal clinical studies, one in children with…..</a:t>
            </a:r>
          </a:p>
          <a:p>
            <a:r>
              <a:rPr lang="en-US" b="1" dirty="0" smtClean="0"/>
              <a:t>Warnings &amp; Precautions</a:t>
            </a:r>
            <a:r>
              <a:rPr lang="en-US" dirty="0" smtClean="0"/>
              <a:t>: </a:t>
            </a:r>
            <a:r>
              <a:rPr lang="en-US" sz="2400" dirty="0" smtClean="0"/>
              <a:t> Cab has no known systemic toxicity but it can cause irritation to the eye due to….</a:t>
            </a:r>
            <a:endParaRPr lang="en-US" dirty="0" smtClean="0"/>
          </a:p>
          <a:p>
            <a:r>
              <a:rPr lang="en-US" b="1" dirty="0" smtClean="0"/>
              <a:t>Contraindications</a:t>
            </a:r>
            <a:r>
              <a:rPr lang="en-US" dirty="0" smtClean="0"/>
              <a:t>:</a:t>
            </a:r>
            <a:r>
              <a:rPr lang="en-US" sz="2400" dirty="0" smtClean="0"/>
              <a:t> Cab should not be used in children with the following underlying conditions…..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TPP Example:  </a:t>
            </a:r>
            <a:br>
              <a:rPr lang="en-US" b="1" dirty="0" smtClean="0"/>
            </a:br>
            <a:r>
              <a:rPr lang="en-US" b="1" dirty="0" smtClean="0"/>
              <a:t>A Therapeutic Monoclonal Antibody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Adverse Reactions:</a:t>
            </a:r>
            <a:r>
              <a:rPr lang="en-US" dirty="0" smtClean="0"/>
              <a:t> </a:t>
            </a:r>
            <a:r>
              <a:rPr lang="en-US" sz="2400" dirty="0" smtClean="0"/>
              <a:t>In two placebo-controlled randomized clinical studies, Cab had an….in Table 1….</a:t>
            </a:r>
            <a:endParaRPr lang="en-US" dirty="0" smtClean="0"/>
          </a:p>
          <a:p>
            <a:r>
              <a:rPr lang="en-US" b="1" dirty="0" smtClean="0"/>
              <a:t>Over Dosage</a:t>
            </a:r>
            <a:r>
              <a:rPr lang="en-US" dirty="0" smtClean="0"/>
              <a:t>: </a:t>
            </a:r>
            <a:r>
              <a:rPr lang="en-US" sz="2400" dirty="0" smtClean="0"/>
              <a:t>Dosage of Cab greater than 0.2 mL or more frequently than once every 2 hours may cause….</a:t>
            </a:r>
            <a:endParaRPr lang="en-US" dirty="0" smtClean="0"/>
          </a:p>
          <a:p>
            <a:r>
              <a:rPr lang="en-US" b="1" dirty="0" smtClean="0"/>
              <a:t>Patient Information:</a:t>
            </a:r>
            <a:r>
              <a:rPr lang="en-US" dirty="0" smtClean="0"/>
              <a:t> </a:t>
            </a:r>
            <a:r>
              <a:rPr lang="en-US" sz="2400" dirty="0" smtClean="0"/>
              <a:t> Parents or guardians of children taking Cab should keep the product refrigerated before use…</a:t>
            </a:r>
            <a:endParaRPr lang="en-US" dirty="0" smtClean="0"/>
          </a:p>
          <a:p>
            <a:r>
              <a:rPr lang="en-US" b="1" dirty="0" smtClean="0"/>
              <a:t>References:</a:t>
            </a:r>
            <a:r>
              <a:rPr lang="en-US" dirty="0" smtClean="0"/>
              <a:t>  </a:t>
            </a:r>
            <a:r>
              <a:rPr lang="en-US" sz="2400" dirty="0" smtClean="0"/>
              <a:t>Jones, CP and Taylor AA.  2010….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Consider Product Design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900" dirty="0" smtClean="0"/>
              <a:t>Is the product </a:t>
            </a:r>
            <a:r>
              <a:rPr lang="en-US" sz="3900" b="1" dirty="0" smtClean="0"/>
              <a:t>designed</a:t>
            </a:r>
            <a:r>
              <a:rPr lang="en-US" sz="3900" dirty="0" smtClean="0"/>
              <a:t> to meet objectives? </a:t>
            </a:r>
          </a:p>
          <a:p>
            <a:pPr lvl="1"/>
            <a:r>
              <a:rPr lang="en-US" sz="3000" dirty="0" smtClean="0"/>
              <a:t>Critical review by experts</a:t>
            </a:r>
          </a:p>
          <a:p>
            <a:r>
              <a:rPr lang="en-US" sz="3900" dirty="0" smtClean="0"/>
              <a:t>If not, </a:t>
            </a:r>
            <a:r>
              <a:rPr lang="en-US" sz="3900" b="1" dirty="0" smtClean="0"/>
              <a:t>redesign</a:t>
            </a:r>
            <a:r>
              <a:rPr lang="en-US" sz="3900" dirty="0" smtClean="0"/>
              <a:t> to meet objectives</a:t>
            </a:r>
          </a:p>
          <a:p>
            <a:r>
              <a:rPr lang="en-US" sz="3900" b="1" dirty="0" smtClean="0"/>
              <a:t>Modify</a:t>
            </a:r>
            <a:r>
              <a:rPr lang="en-US" sz="3900" dirty="0" smtClean="0"/>
              <a:t> product in the laboratory</a:t>
            </a:r>
          </a:p>
          <a:p>
            <a:r>
              <a:rPr lang="en-US" sz="3900" dirty="0" smtClean="0"/>
              <a:t>Example monoclonal antibody</a:t>
            </a:r>
          </a:p>
          <a:p>
            <a:pPr lvl="1"/>
            <a:r>
              <a:rPr lang="en-US" sz="3000" dirty="0" smtClean="0"/>
              <a:t>Humanize</a:t>
            </a:r>
          </a:p>
          <a:p>
            <a:pPr lvl="1"/>
            <a:r>
              <a:rPr lang="en-US" sz="3000" dirty="0" smtClean="0"/>
              <a:t>Improve specificity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Product Development Plan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b="1" dirty="0" smtClean="0"/>
              <a:t>Specific: </a:t>
            </a:r>
            <a:r>
              <a:rPr lang="en-US" sz="3600" dirty="0" smtClean="0"/>
              <a:t>one product, one indication</a:t>
            </a:r>
          </a:p>
          <a:p>
            <a:r>
              <a:rPr lang="en-US" sz="3600" b="1" dirty="0" smtClean="0"/>
              <a:t>All steps </a:t>
            </a:r>
            <a:r>
              <a:rPr lang="en-US" sz="3600" dirty="0" smtClean="0"/>
              <a:t>to meet objectives (in TPP)</a:t>
            </a:r>
          </a:p>
          <a:p>
            <a:pPr lvl="1"/>
            <a:r>
              <a:rPr lang="en-US" sz="2800" dirty="0" smtClean="0"/>
              <a:t>Tasks identified under functional headings</a:t>
            </a:r>
          </a:p>
          <a:p>
            <a:r>
              <a:rPr lang="en-US" sz="3600" b="1" dirty="0" smtClean="0"/>
              <a:t>Begins at the end and</a:t>
            </a:r>
          </a:p>
          <a:p>
            <a:pPr>
              <a:buNone/>
            </a:pPr>
            <a:r>
              <a:rPr lang="en-US" sz="3600" b="1" dirty="0" smtClean="0"/>
              <a:t>   Ends at the beginning</a:t>
            </a:r>
            <a:endParaRPr lang="en-US" sz="3600" dirty="0" smtClean="0"/>
          </a:p>
          <a:p>
            <a:pPr lvl="1">
              <a:buNone/>
            </a:pPr>
            <a:r>
              <a:rPr lang="en-US" sz="2800" dirty="0" smtClean="0"/>
              <a:t>of product development</a:t>
            </a:r>
            <a:endParaRPr lang="en-US" sz="2800" dirty="0"/>
          </a:p>
        </p:txBody>
      </p:sp>
      <p:pic>
        <p:nvPicPr>
          <p:cNvPr id="4" name="Picture 3" descr="alice 3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3657600"/>
            <a:ext cx="2364828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711200" y="6248400"/>
            <a:ext cx="189653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9"/>
          <p:cNvGrpSpPr/>
          <p:nvPr/>
        </p:nvGrpSpPr>
        <p:grpSpPr>
          <a:xfrm>
            <a:off x="541867" y="1219200"/>
            <a:ext cx="8254409" cy="4838609"/>
            <a:chOff x="683136" y="1122779"/>
            <a:chExt cx="9286210" cy="4941918"/>
          </a:xfrm>
        </p:grpSpPr>
        <p:sp>
          <p:nvSpPr>
            <p:cNvPr id="60420" name="AutoShape 4"/>
            <p:cNvSpPr>
              <a:spLocks noChangeArrowheads="1"/>
            </p:cNvSpPr>
            <p:nvPr/>
          </p:nvSpPr>
          <p:spPr bwMode="auto">
            <a:xfrm>
              <a:off x="1281907" y="1135479"/>
              <a:ext cx="976823" cy="3816350"/>
            </a:xfrm>
            <a:prstGeom prst="upArrow">
              <a:avLst>
                <a:gd name="adj1" fmla="val 50000"/>
                <a:gd name="adj2" fmla="val 149861"/>
              </a:avLst>
            </a:prstGeom>
            <a:gradFill flip="none" rotWithShape="1">
              <a:gsLst>
                <a:gs pos="23000">
                  <a:schemeClr val="bg2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wordArtVert" wrap="none" anchor="ctr" anchorCtr="1"/>
            <a:lstStyle/>
            <a:p>
              <a:r>
                <a:rPr lang="en-US" sz="2000" b="1" dirty="0" smtClean="0"/>
                <a:t>PLAN</a:t>
              </a:r>
              <a:endParaRPr lang="en-US" sz="2000" b="1" dirty="0"/>
            </a:p>
          </p:txBody>
        </p:sp>
        <p:sp>
          <p:nvSpPr>
            <p:cNvPr id="60421" name="AutoShape 5"/>
            <p:cNvSpPr>
              <a:spLocks noChangeArrowheads="1"/>
            </p:cNvSpPr>
            <p:nvPr/>
          </p:nvSpPr>
          <p:spPr bwMode="auto">
            <a:xfrm>
              <a:off x="8399234" y="1122779"/>
              <a:ext cx="940593" cy="3816350"/>
            </a:xfrm>
            <a:prstGeom prst="downArrow">
              <a:avLst>
                <a:gd name="adj1" fmla="val 50000"/>
                <a:gd name="adj2" fmla="val 150076"/>
              </a:avLst>
            </a:prstGeom>
            <a:gradFill flip="none" rotWithShape="1">
              <a:gsLst>
                <a:gs pos="77000">
                  <a:schemeClr val="bg2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1"/>
              <a:tileRect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wordArtVert" wrap="none" anchor="ctr" anchorCtr="1"/>
            <a:lstStyle/>
            <a:p>
              <a:r>
                <a:rPr lang="en-US" sz="2000" b="1" cap="all" dirty="0" smtClean="0"/>
                <a:t>Execute</a:t>
              </a:r>
              <a:endParaRPr lang="en-US" sz="2000" b="1" cap="all" dirty="0"/>
            </a:p>
          </p:txBody>
        </p:sp>
        <p:sp>
          <p:nvSpPr>
            <p:cNvPr id="60422" name="Rectangle 6"/>
            <p:cNvSpPr>
              <a:spLocks noChangeArrowheads="1"/>
            </p:cNvSpPr>
            <p:nvPr/>
          </p:nvSpPr>
          <p:spPr bwMode="auto">
            <a:xfrm>
              <a:off x="1948428" y="1376861"/>
              <a:ext cx="7010400" cy="3411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defTabSz="400050" eaLnBrk="0" hangingPunct="0"/>
              <a:r>
                <a:rPr lang="en-US" sz="2100" dirty="0">
                  <a:solidFill>
                    <a:srgbClr val="000000"/>
                  </a:solidFill>
                  <a:latin typeface="Tahoma" pitchFamily="34" charset="0"/>
                </a:rPr>
                <a:t>									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Small-Scale </a:t>
              </a:r>
            </a:p>
            <a:p>
              <a:pPr defTabSz="400050" eaLnBrk="0" hangingPunct="0"/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									Manufacturing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>
                  <a:solidFill>
                    <a:srgbClr val="000000"/>
                  </a:solidFill>
                  <a:latin typeface="Tahoma" pitchFamily="34" charset="0"/>
                </a:rPr>
                <a:t>    								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Characterization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>
                  <a:solidFill>
                    <a:srgbClr val="000000"/>
                  </a:solidFill>
                  <a:latin typeface="Tahoma" pitchFamily="34" charset="0"/>
                </a:rPr>
                <a:t>        						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Pharmacology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>
                  <a:solidFill>
                    <a:srgbClr val="000000"/>
                  </a:solidFill>
                  <a:latin typeface="Tahoma" pitchFamily="34" charset="0"/>
                </a:rPr>
                <a:t>	      				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Toxicology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>
                  <a:solidFill>
                    <a:srgbClr val="000000"/>
                  </a:solidFill>
                  <a:latin typeface="Tahoma" pitchFamily="34" charset="0"/>
                </a:rPr>
                <a:t>					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IND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>
                  <a:solidFill>
                    <a:srgbClr val="000000"/>
                  </a:solidFill>
                  <a:latin typeface="Tahoma" pitchFamily="34" charset="0"/>
                </a:rPr>
                <a:t>				Phase 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1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>
                  <a:solidFill>
                    <a:srgbClr val="000000"/>
                  </a:solidFill>
                  <a:latin typeface="Tahoma" pitchFamily="34" charset="0"/>
                </a:rPr>
                <a:t>			Phase 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2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>
                  <a:solidFill>
                    <a:srgbClr val="000000"/>
                  </a:solidFill>
                  <a:latin typeface="Tahoma" pitchFamily="34" charset="0"/>
                </a:rPr>
                <a:t>		Full-Scale 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Manufacturing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>
                  <a:solidFill>
                    <a:srgbClr val="000000"/>
                  </a:solidFill>
                  <a:latin typeface="Tahoma" pitchFamily="34" charset="0"/>
                </a:rPr>
                <a:t>  	Phases 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3 &amp; 4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NDA/BLA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3" name="Group 14"/>
            <p:cNvGrpSpPr/>
            <p:nvPr/>
          </p:nvGrpSpPr>
          <p:grpSpPr>
            <a:xfrm>
              <a:off x="3435377" y="5252370"/>
              <a:ext cx="4071938" cy="257175"/>
              <a:chOff x="3228975" y="5648325"/>
              <a:chExt cx="4071938" cy="257175"/>
            </a:xfrm>
          </p:grpSpPr>
          <p:sp>
            <p:nvSpPr>
              <p:cNvPr id="60425" name="Line 9"/>
              <p:cNvSpPr>
                <a:spLocks noChangeShapeType="1"/>
              </p:cNvSpPr>
              <p:nvPr/>
            </p:nvSpPr>
            <p:spPr bwMode="auto">
              <a:xfrm>
                <a:off x="3271838" y="5648325"/>
                <a:ext cx="4029075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26" name="Line 10"/>
              <p:cNvSpPr>
                <a:spLocks noChangeShapeType="1"/>
              </p:cNvSpPr>
              <p:nvPr/>
            </p:nvSpPr>
            <p:spPr bwMode="auto">
              <a:xfrm flipH="1">
                <a:off x="3228975" y="5905500"/>
                <a:ext cx="400843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427" name="Rectangle 11"/>
            <p:cNvSpPr>
              <a:spLocks noChangeArrowheads="1"/>
            </p:cNvSpPr>
            <p:nvPr/>
          </p:nvSpPr>
          <p:spPr bwMode="auto">
            <a:xfrm>
              <a:off x="8003664" y="5180580"/>
              <a:ext cx="1965682" cy="409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rgbClr val="000000"/>
                  </a:solidFill>
                  <a:latin typeface="Tahoma" pitchFamily="34" charset="0"/>
                </a:rPr>
                <a:t>Project Plan</a:t>
              </a:r>
            </a:p>
          </p:txBody>
        </p:sp>
        <p:sp>
          <p:nvSpPr>
            <p:cNvPr id="60428" name="Rectangle 12"/>
            <p:cNvSpPr>
              <a:spLocks noChangeArrowheads="1"/>
            </p:cNvSpPr>
            <p:nvPr/>
          </p:nvSpPr>
          <p:spPr bwMode="auto">
            <a:xfrm>
              <a:off x="683136" y="5026693"/>
              <a:ext cx="2174364" cy="1038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algn="ctr" eaLnBrk="0" hangingPunct="0"/>
              <a:r>
                <a:rPr lang="en-US" sz="2000" b="1" dirty="0" smtClean="0">
                  <a:solidFill>
                    <a:srgbClr val="000000"/>
                  </a:solidFill>
                  <a:latin typeface="Tahoma" pitchFamily="34" charset="0"/>
                </a:rPr>
                <a:t>Target Product Profile</a:t>
              </a:r>
              <a:endParaRPr lang="en-US" sz="2000" b="1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Product Development Planning</a:t>
            </a:r>
            <a:endParaRPr lang="en-US" sz="3600" b="1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00400" y="5638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Planning Process</a:t>
            </a:r>
            <a:endParaRPr lang="en-US" sz="2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Phased Product </a:t>
            </a:r>
            <a:br>
              <a:rPr lang="en-US" b="1" dirty="0" smtClean="0"/>
            </a:br>
            <a:r>
              <a:rPr lang="en-US" b="1" dirty="0" smtClean="0"/>
              <a:t>Development Planning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3600" b="1" dirty="0" smtClean="0"/>
              <a:t>Phase 3 to Phase 2 to Phase 1 </a:t>
            </a:r>
          </a:p>
          <a:p>
            <a:pPr algn="ctr">
              <a:buNone/>
            </a:pPr>
            <a:r>
              <a:rPr lang="en-US" sz="3600" b="1" dirty="0" smtClean="0"/>
              <a:t>to Preclinical</a:t>
            </a:r>
            <a:endParaRPr lang="en-US" sz="3600" b="1" dirty="0"/>
          </a:p>
        </p:txBody>
      </p:sp>
      <p:pic>
        <p:nvPicPr>
          <p:cNvPr id="7" name="Picture 6" descr="alice 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3200400"/>
            <a:ext cx="1914525" cy="2235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/>
              <a:t>Product Development Plan: </a:t>
            </a:r>
            <a:br>
              <a:rPr lang="en-US" b="1" dirty="0" smtClean="0"/>
            </a:br>
            <a:r>
              <a:rPr lang="en-US" b="1" dirty="0" smtClean="0"/>
              <a:t> Phase 3 and Market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900" b="1" dirty="0" smtClean="0"/>
              <a:t>Clinical Phase 3 Plan</a:t>
            </a:r>
          </a:p>
          <a:p>
            <a:r>
              <a:rPr lang="en-US" sz="3900" b="1" dirty="0" smtClean="0"/>
              <a:t>Manufacturing Plan: Phase 3 &amp; Market</a:t>
            </a:r>
          </a:p>
          <a:p>
            <a:r>
              <a:rPr lang="en-US" sz="3900" b="1" dirty="0" smtClean="0"/>
              <a:t>Quality control  plan for Phase 3 product</a:t>
            </a:r>
          </a:p>
          <a:p>
            <a:r>
              <a:rPr lang="en-US" sz="3900" b="1" dirty="0" smtClean="0"/>
              <a:t>Regulatory plan for Phase 3 and Application</a:t>
            </a:r>
          </a:p>
          <a:p>
            <a:r>
              <a:rPr lang="en-US" sz="3900" b="1" dirty="0" smtClean="0"/>
              <a:t>Nonclinical plan for….</a:t>
            </a:r>
          </a:p>
          <a:p>
            <a:r>
              <a:rPr lang="en-US" sz="3900" b="1" dirty="0" smtClean="0"/>
              <a:t>Quality Assurance plan for…</a:t>
            </a:r>
          </a:p>
          <a:p>
            <a:endParaRPr lang="en-US" sz="3900" b="1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en-US" sz="4000" b="1" dirty="0" smtClean="0"/>
              <a:t>On Developing a Product</a:t>
            </a:r>
            <a:r>
              <a:rPr lang="en-US" sz="4000" dirty="0" smtClean="0"/>
              <a:t> 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400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b="1" dirty="0" smtClean="0"/>
              <a:t>  'Begin at the beginning,‘ the King said, very gravely, ‘and go on till you come to the end: then stop.‘</a:t>
            </a:r>
          </a:p>
          <a:p>
            <a:pPr eaLnBrk="1" hangingPunct="1">
              <a:buFontTx/>
              <a:buNone/>
            </a:pPr>
            <a:endParaRPr lang="en-US" sz="1800" b="1" dirty="0" smtClean="0"/>
          </a:p>
          <a:p>
            <a:pPr eaLnBrk="1" hangingPunct="1">
              <a:buFontTx/>
              <a:buNone/>
            </a:pPr>
            <a:endParaRPr lang="en-US" sz="1800" b="1" dirty="0" smtClean="0"/>
          </a:p>
          <a:p>
            <a:pPr eaLnBrk="1" hangingPunct="1">
              <a:buFontTx/>
              <a:buNone/>
            </a:pPr>
            <a:r>
              <a:rPr lang="en-US" sz="1800" b="1" dirty="0" smtClean="0"/>
              <a:t>Lewis Carroll. </a:t>
            </a:r>
          </a:p>
          <a:p>
            <a:pPr eaLnBrk="1" hangingPunct="1">
              <a:buFontTx/>
              <a:buNone/>
            </a:pPr>
            <a:r>
              <a:rPr lang="en-US" sz="1800" b="1" dirty="0" smtClean="0"/>
              <a:t>Alice’s Adventures in Wonderland</a:t>
            </a:r>
          </a:p>
        </p:txBody>
      </p:sp>
      <p:pic>
        <p:nvPicPr>
          <p:cNvPr id="21508" name="Picture 15" descr="alice 2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715000" y="3790950"/>
            <a:ext cx="2438400" cy="1828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/>
              <a:t>Product Development Plan: </a:t>
            </a:r>
            <a:br>
              <a:rPr lang="en-US" b="1" dirty="0" smtClean="0"/>
            </a:br>
            <a:r>
              <a:rPr lang="en-US" b="1" dirty="0" smtClean="0"/>
              <a:t>Phase 2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Clinical Phase 2 Plan: </a:t>
            </a:r>
          </a:p>
          <a:p>
            <a:r>
              <a:rPr lang="en-US" sz="3600" b="1" dirty="0" smtClean="0"/>
              <a:t>Manufacturing plan for Phase 2</a:t>
            </a:r>
          </a:p>
          <a:p>
            <a:r>
              <a:rPr lang="en-US" sz="3600" b="1" dirty="0" smtClean="0"/>
              <a:t>Quality Control  plan for Phase 2 product</a:t>
            </a:r>
          </a:p>
          <a:p>
            <a:r>
              <a:rPr lang="en-US" sz="3600" b="1" dirty="0" smtClean="0"/>
              <a:t>Regulatory plan for Phase 2 and Application</a:t>
            </a:r>
          </a:p>
          <a:p>
            <a:r>
              <a:rPr lang="en-US" sz="3600" b="1" dirty="0" smtClean="0"/>
              <a:t>Nonclinical plan for….</a:t>
            </a:r>
          </a:p>
          <a:p>
            <a:r>
              <a:rPr lang="en-US" sz="3600" b="1" dirty="0" smtClean="0"/>
              <a:t>Quality Assurance plan for…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Product Development Plan: Phase 1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900" b="1" dirty="0" smtClean="0"/>
              <a:t>Clinical Phase 1 Plan</a:t>
            </a:r>
          </a:p>
          <a:p>
            <a:r>
              <a:rPr lang="en-US" sz="3900" b="1" dirty="0" smtClean="0"/>
              <a:t>Manufacturing Plan for Phase 1 </a:t>
            </a:r>
          </a:p>
          <a:p>
            <a:r>
              <a:rPr lang="en-US" sz="3900" b="1" dirty="0" smtClean="0"/>
              <a:t>Quality control  plan for Phase 1 product</a:t>
            </a:r>
          </a:p>
          <a:p>
            <a:r>
              <a:rPr lang="en-US" sz="3900" b="1" dirty="0" smtClean="0"/>
              <a:t>Regulatory plan for Phase 1 and Application</a:t>
            </a:r>
          </a:p>
          <a:p>
            <a:r>
              <a:rPr lang="en-US" sz="3900" b="1" dirty="0" smtClean="0"/>
              <a:t>Nonclinical plan for….</a:t>
            </a:r>
          </a:p>
          <a:p>
            <a:r>
              <a:rPr lang="en-US" sz="3900" b="1" dirty="0" smtClean="0"/>
              <a:t>Quality Assurance plan for…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/>
              <a:t>Product Development Plan</a:t>
            </a:r>
            <a:r>
              <a:rPr lang="en-US" b="1" smtClean="0"/>
              <a:t>: Preclinical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b="1" dirty="0" smtClean="0"/>
              <a:t>Redesign Product</a:t>
            </a:r>
          </a:p>
          <a:p>
            <a:r>
              <a:rPr lang="en-US" sz="3600" b="1" dirty="0" smtClean="0"/>
              <a:t>Modify Product</a:t>
            </a:r>
          </a:p>
          <a:p>
            <a:r>
              <a:rPr lang="en-US" sz="3600" b="1" dirty="0" smtClean="0"/>
              <a:t>Additional research </a:t>
            </a:r>
          </a:p>
          <a:p>
            <a:r>
              <a:rPr lang="en-US" sz="3600" b="1" dirty="0" smtClean="0"/>
              <a:t>Formulation efforts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alice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4318636"/>
            <a:ext cx="2777705" cy="1840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Recycle the PDP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Will the plan </a:t>
            </a:r>
            <a:r>
              <a:rPr lang="en-US" sz="3600" b="1" dirty="0" smtClean="0"/>
              <a:t>achieve objectives </a:t>
            </a:r>
            <a:r>
              <a:rPr lang="en-US" sz="3600" dirty="0" smtClean="0"/>
              <a:t>stated in </a:t>
            </a:r>
            <a:r>
              <a:rPr lang="en-US" sz="3600" b="1" dirty="0" smtClean="0"/>
              <a:t>TPP</a:t>
            </a:r>
            <a:r>
              <a:rPr lang="en-US" sz="3600" dirty="0" smtClean="0"/>
              <a:t>?</a:t>
            </a:r>
          </a:p>
          <a:p>
            <a:pPr lvl="1"/>
            <a:r>
              <a:rPr lang="en-US" sz="2800" dirty="0" smtClean="0"/>
              <a:t>Review plan forward, beginning from preclinical</a:t>
            </a:r>
          </a:p>
          <a:p>
            <a:pPr lvl="1"/>
            <a:r>
              <a:rPr lang="en-US" sz="2800" dirty="0" smtClean="0"/>
              <a:t>Compare against objectives in TPP</a:t>
            </a:r>
          </a:p>
          <a:p>
            <a:r>
              <a:rPr lang="en-US" sz="3600" dirty="0" smtClean="0"/>
              <a:t>If not, </a:t>
            </a:r>
            <a:r>
              <a:rPr lang="en-US" sz="3600" b="1" dirty="0" smtClean="0"/>
              <a:t>revise </a:t>
            </a:r>
            <a:r>
              <a:rPr lang="en-US" sz="3600" dirty="0" smtClean="0"/>
              <a:t>plan or the TPP until they match</a:t>
            </a:r>
          </a:p>
        </p:txBody>
      </p:sp>
      <p:pic>
        <p:nvPicPr>
          <p:cNvPr id="4" name="Picture 3" descr="alice 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4495800"/>
            <a:ext cx="2088377" cy="1605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711200" y="6248400"/>
            <a:ext cx="189653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9"/>
          <p:cNvGrpSpPr/>
          <p:nvPr/>
        </p:nvGrpSpPr>
        <p:grpSpPr>
          <a:xfrm>
            <a:off x="541867" y="1219200"/>
            <a:ext cx="8254409" cy="4838609"/>
            <a:chOff x="683136" y="1122779"/>
            <a:chExt cx="9286210" cy="4941918"/>
          </a:xfrm>
        </p:grpSpPr>
        <p:sp>
          <p:nvSpPr>
            <p:cNvPr id="60420" name="AutoShape 4"/>
            <p:cNvSpPr>
              <a:spLocks noChangeArrowheads="1"/>
            </p:cNvSpPr>
            <p:nvPr/>
          </p:nvSpPr>
          <p:spPr bwMode="auto">
            <a:xfrm>
              <a:off x="1281907" y="1135479"/>
              <a:ext cx="976823" cy="3816350"/>
            </a:xfrm>
            <a:prstGeom prst="upArrow">
              <a:avLst>
                <a:gd name="adj1" fmla="val 50000"/>
                <a:gd name="adj2" fmla="val 149861"/>
              </a:avLst>
            </a:prstGeom>
            <a:gradFill flip="none" rotWithShape="1">
              <a:gsLst>
                <a:gs pos="23000">
                  <a:schemeClr val="bg2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wordArtVert" wrap="none" anchor="ctr" anchorCtr="1"/>
            <a:lstStyle/>
            <a:p>
              <a:r>
                <a:rPr lang="en-US" sz="2000" b="1" dirty="0" smtClean="0"/>
                <a:t>PLAN</a:t>
              </a:r>
              <a:endParaRPr lang="en-US" sz="2000" b="1" dirty="0"/>
            </a:p>
          </p:txBody>
        </p:sp>
        <p:sp>
          <p:nvSpPr>
            <p:cNvPr id="60421" name="AutoShape 5"/>
            <p:cNvSpPr>
              <a:spLocks noChangeArrowheads="1"/>
            </p:cNvSpPr>
            <p:nvPr/>
          </p:nvSpPr>
          <p:spPr bwMode="auto">
            <a:xfrm>
              <a:off x="8399234" y="1122779"/>
              <a:ext cx="940593" cy="3816350"/>
            </a:xfrm>
            <a:prstGeom prst="downArrow">
              <a:avLst>
                <a:gd name="adj1" fmla="val 50000"/>
                <a:gd name="adj2" fmla="val 150076"/>
              </a:avLst>
            </a:prstGeom>
            <a:gradFill flip="none" rotWithShape="1">
              <a:gsLst>
                <a:gs pos="77000">
                  <a:schemeClr val="bg2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1"/>
              <a:tileRect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wordArtVert" wrap="none" anchor="ctr" anchorCtr="1"/>
            <a:lstStyle/>
            <a:p>
              <a:r>
                <a:rPr lang="en-US" sz="2000" b="1" cap="all" dirty="0" smtClean="0"/>
                <a:t>Execute</a:t>
              </a:r>
              <a:endParaRPr lang="en-US" sz="2000" b="1" cap="all" dirty="0"/>
            </a:p>
          </p:txBody>
        </p:sp>
        <p:sp>
          <p:nvSpPr>
            <p:cNvPr id="60422" name="Rectangle 6"/>
            <p:cNvSpPr>
              <a:spLocks noChangeArrowheads="1"/>
            </p:cNvSpPr>
            <p:nvPr/>
          </p:nvSpPr>
          <p:spPr bwMode="auto">
            <a:xfrm>
              <a:off x="1948428" y="1376861"/>
              <a:ext cx="7010400" cy="3411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defTabSz="400050" eaLnBrk="0" hangingPunct="0"/>
              <a:r>
                <a:rPr lang="en-US" sz="2100" dirty="0">
                  <a:solidFill>
                    <a:srgbClr val="000000"/>
                  </a:solidFill>
                  <a:latin typeface="Tahoma" pitchFamily="34" charset="0"/>
                </a:rPr>
                <a:t>									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Small-Scale </a:t>
              </a:r>
            </a:p>
            <a:p>
              <a:pPr defTabSz="400050" eaLnBrk="0" hangingPunct="0"/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									Manufacturing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>
                  <a:solidFill>
                    <a:srgbClr val="000000"/>
                  </a:solidFill>
                  <a:latin typeface="Tahoma" pitchFamily="34" charset="0"/>
                </a:rPr>
                <a:t>    								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Characterization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>
                  <a:solidFill>
                    <a:srgbClr val="000000"/>
                  </a:solidFill>
                  <a:latin typeface="Tahoma" pitchFamily="34" charset="0"/>
                </a:rPr>
                <a:t>        						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Pharmacology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>
                  <a:solidFill>
                    <a:srgbClr val="000000"/>
                  </a:solidFill>
                  <a:latin typeface="Tahoma" pitchFamily="34" charset="0"/>
                </a:rPr>
                <a:t>	      				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Toxicology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>
                  <a:solidFill>
                    <a:srgbClr val="000000"/>
                  </a:solidFill>
                  <a:latin typeface="Tahoma" pitchFamily="34" charset="0"/>
                </a:rPr>
                <a:t>					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IND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>
                  <a:solidFill>
                    <a:srgbClr val="000000"/>
                  </a:solidFill>
                  <a:latin typeface="Tahoma" pitchFamily="34" charset="0"/>
                </a:rPr>
                <a:t>				Phase 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1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>
                  <a:solidFill>
                    <a:srgbClr val="000000"/>
                  </a:solidFill>
                  <a:latin typeface="Tahoma" pitchFamily="34" charset="0"/>
                </a:rPr>
                <a:t>			Phase 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2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>
                  <a:solidFill>
                    <a:srgbClr val="000000"/>
                  </a:solidFill>
                  <a:latin typeface="Tahoma" pitchFamily="34" charset="0"/>
                </a:rPr>
                <a:t>		Full-Scale 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Manufacturing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>
                  <a:solidFill>
                    <a:srgbClr val="000000"/>
                  </a:solidFill>
                  <a:latin typeface="Tahoma" pitchFamily="34" charset="0"/>
                </a:rPr>
                <a:t>  	Phases 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3 &amp; 4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NDA/BLA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3" name="Group 14"/>
            <p:cNvGrpSpPr/>
            <p:nvPr/>
          </p:nvGrpSpPr>
          <p:grpSpPr>
            <a:xfrm>
              <a:off x="3435377" y="5252370"/>
              <a:ext cx="4071938" cy="257175"/>
              <a:chOff x="3228975" y="5648325"/>
              <a:chExt cx="4071938" cy="257175"/>
            </a:xfrm>
          </p:grpSpPr>
          <p:sp>
            <p:nvSpPr>
              <p:cNvPr id="60425" name="Line 9"/>
              <p:cNvSpPr>
                <a:spLocks noChangeShapeType="1"/>
              </p:cNvSpPr>
              <p:nvPr/>
            </p:nvSpPr>
            <p:spPr bwMode="auto">
              <a:xfrm>
                <a:off x="3271838" y="5648325"/>
                <a:ext cx="4029075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26" name="Line 10"/>
              <p:cNvSpPr>
                <a:spLocks noChangeShapeType="1"/>
              </p:cNvSpPr>
              <p:nvPr/>
            </p:nvSpPr>
            <p:spPr bwMode="auto">
              <a:xfrm flipH="1">
                <a:off x="3228975" y="5905500"/>
                <a:ext cx="400843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427" name="Rectangle 11"/>
            <p:cNvSpPr>
              <a:spLocks noChangeArrowheads="1"/>
            </p:cNvSpPr>
            <p:nvPr/>
          </p:nvSpPr>
          <p:spPr bwMode="auto">
            <a:xfrm>
              <a:off x="8003664" y="5180580"/>
              <a:ext cx="1965682" cy="409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rgbClr val="000000"/>
                  </a:solidFill>
                  <a:latin typeface="Tahoma" pitchFamily="34" charset="0"/>
                </a:rPr>
                <a:t>Project Plan</a:t>
              </a:r>
            </a:p>
          </p:txBody>
        </p:sp>
        <p:sp>
          <p:nvSpPr>
            <p:cNvPr id="60428" name="Rectangle 12"/>
            <p:cNvSpPr>
              <a:spLocks noChangeArrowheads="1"/>
            </p:cNvSpPr>
            <p:nvPr/>
          </p:nvSpPr>
          <p:spPr bwMode="auto">
            <a:xfrm>
              <a:off x="683136" y="5026693"/>
              <a:ext cx="2174364" cy="1038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algn="ctr" eaLnBrk="0" hangingPunct="0"/>
              <a:r>
                <a:rPr lang="en-US" sz="2000" b="1" dirty="0" smtClean="0">
                  <a:solidFill>
                    <a:srgbClr val="000000"/>
                  </a:solidFill>
                  <a:latin typeface="Tahoma" pitchFamily="34" charset="0"/>
                </a:rPr>
                <a:t>Target Product Profile</a:t>
              </a:r>
              <a:endParaRPr lang="en-US" sz="2000" b="1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Product Development Planning</a:t>
            </a:r>
            <a:endParaRPr lang="en-US" sz="3600" b="1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00400" y="5638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Planning Process</a:t>
            </a:r>
            <a:endParaRPr lang="en-US" sz="2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In 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Plan</a:t>
            </a:r>
            <a:r>
              <a:rPr lang="en-US" b="1" dirty="0" smtClean="0"/>
              <a:t> for success</a:t>
            </a:r>
          </a:p>
          <a:p>
            <a:r>
              <a:rPr lang="en-US" b="1" dirty="0" smtClean="0"/>
              <a:t>Prepare</a:t>
            </a:r>
            <a:r>
              <a:rPr lang="en-US" dirty="0" smtClean="0"/>
              <a:t> a </a:t>
            </a:r>
            <a:r>
              <a:rPr lang="en-US" b="1" dirty="0" smtClean="0"/>
              <a:t>TPP</a:t>
            </a:r>
            <a:r>
              <a:rPr lang="en-US" dirty="0" smtClean="0"/>
              <a:t> (Objectives)</a:t>
            </a:r>
          </a:p>
          <a:p>
            <a:r>
              <a:rPr lang="en-US" b="1" dirty="0" smtClean="0"/>
              <a:t>Write</a:t>
            </a:r>
            <a:r>
              <a:rPr lang="en-US" dirty="0" smtClean="0"/>
              <a:t> a </a:t>
            </a:r>
            <a:r>
              <a:rPr lang="en-US" b="1" dirty="0" smtClean="0"/>
              <a:t>PDP</a:t>
            </a:r>
            <a:r>
              <a:rPr lang="en-US" dirty="0" smtClean="0"/>
              <a:t> (Plan)</a:t>
            </a:r>
          </a:p>
          <a:p>
            <a:r>
              <a:rPr lang="en-US" b="1" dirty="0" smtClean="0"/>
              <a:t>Revise</a:t>
            </a:r>
            <a:r>
              <a:rPr lang="en-US" dirty="0" smtClean="0"/>
              <a:t> Targets &amp; Plan</a:t>
            </a:r>
          </a:p>
          <a:p>
            <a:pPr lvl="1"/>
            <a:r>
              <a:rPr lang="en-US" dirty="0" smtClean="0"/>
              <a:t>TPP can be met</a:t>
            </a:r>
          </a:p>
          <a:p>
            <a:pPr lvl="1"/>
            <a:r>
              <a:rPr lang="en-US" dirty="0" smtClean="0"/>
              <a:t>PDP meets objectives</a:t>
            </a:r>
            <a:endParaRPr lang="en-US" dirty="0"/>
          </a:p>
        </p:txBody>
      </p:sp>
      <p:pic>
        <p:nvPicPr>
          <p:cNvPr id="4" name="Picture 3" descr="alice 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3429000"/>
            <a:ext cx="2743200" cy="25203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/>
              <a:t>Looking Ahead </a:t>
            </a:r>
            <a:br>
              <a:rPr lang="en-US" b="1" dirty="0" smtClean="0"/>
            </a:br>
            <a:r>
              <a:rPr lang="en-US" b="1" dirty="0" smtClean="0"/>
              <a:t>by Planning Backwards</a:t>
            </a:r>
            <a:endParaRPr lang="en-US" b="1" dirty="0"/>
          </a:p>
        </p:txBody>
      </p:sp>
      <p:pic>
        <p:nvPicPr>
          <p:cNvPr id="4" name="Content Placeholder 3" descr="alice 37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438400" y="2133600"/>
            <a:ext cx="3276600" cy="30922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Biotechnology Product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Research and Discovery</a:t>
            </a:r>
          </a:p>
          <a:p>
            <a:r>
              <a:rPr lang="en-US" b="1" dirty="0" smtClean="0"/>
              <a:t>Define Product and Development Objectives</a:t>
            </a:r>
          </a:p>
          <a:p>
            <a:pPr lvl="1"/>
            <a:r>
              <a:rPr lang="en-US" dirty="0" smtClean="0"/>
              <a:t>Targeted Product Profile (TPP or Draft Label)</a:t>
            </a:r>
          </a:p>
          <a:p>
            <a:r>
              <a:rPr lang="en-US" b="1" dirty="0" smtClean="0"/>
              <a:t>Introduce Development Scheme</a:t>
            </a:r>
          </a:p>
          <a:p>
            <a:pPr lvl="1"/>
            <a:r>
              <a:rPr lang="en-US" dirty="0" smtClean="0"/>
              <a:t>Product Development Plan (PDP or PDS)</a:t>
            </a:r>
          </a:p>
          <a:p>
            <a:r>
              <a:rPr lang="en-US" b="1" dirty="0" smtClean="0"/>
              <a:t>Develop Product</a:t>
            </a:r>
          </a:p>
          <a:p>
            <a:pPr lvl="1"/>
            <a:r>
              <a:rPr lang="en-US" dirty="0" smtClean="0"/>
              <a:t>Preclinical </a:t>
            </a:r>
          </a:p>
          <a:p>
            <a:pPr lvl="1"/>
            <a:r>
              <a:rPr lang="en-US" dirty="0" smtClean="0"/>
              <a:t>Phase 1, Phase 2, Phase 3</a:t>
            </a:r>
          </a:p>
          <a:p>
            <a:pPr lvl="1"/>
            <a:r>
              <a:rPr lang="en-US" dirty="0" smtClean="0"/>
              <a:t>Market Approval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b="1" dirty="0" smtClean="0"/>
              <a:t> On Developing a Product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36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6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b="1" dirty="0" smtClean="0"/>
              <a:t>‘If you don't know where you                    are going, any road will get you there.’</a:t>
            </a:r>
            <a:r>
              <a:rPr lang="en-US" dirty="0" smtClean="0">
                <a:solidFill>
                  <a:srgbClr val="990000"/>
                </a:solidFill>
              </a:rPr>
              <a:t> </a:t>
            </a: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Lewis Carroll. </a:t>
            </a:r>
          </a:p>
          <a:p>
            <a:pPr>
              <a:buNone/>
            </a:pPr>
            <a:r>
              <a:rPr lang="en-US" sz="1800" b="1" dirty="0" smtClean="0"/>
              <a:t>Alice’s Adventures in Wonderland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dirty="0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pic>
        <p:nvPicPr>
          <p:cNvPr id="6" name="Picture 6" descr="alic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86400" y="3028950"/>
            <a:ext cx="2179108" cy="1634331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711200" y="6248400"/>
            <a:ext cx="189653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9"/>
          <p:cNvGrpSpPr/>
          <p:nvPr/>
        </p:nvGrpSpPr>
        <p:grpSpPr>
          <a:xfrm>
            <a:off x="541867" y="1219200"/>
            <a:ext cx="8254409" cy="4838609"/>
            <a:chOff x="683136" y="1122779"/>
            <a:chExt cx="9286210" cy="4941918"/>
          </a:xfrm>
        </p:grpSpPr>
        <p:sp>
          <p:nvSpPr>
            <p:cNvPr id="60420" name="AutoShape 4"/>
            <p:cNvSpPr>
              <a:spLocks noChangeArrowheads="1"/>
            </p:cNvSpPr>
            <p:nvPr/>
          </p:nvSpPr>
          <p:spPr bwMode="auto">
            <a:xfrm>
              <a:off x="1281907" y="1135479"/>
              <a:ext cx="976823" cy="3816350"/>
            </a:xfrm>
            <a:prstGeom prst="upArrow">
              <a:avLst>
                <a:gd name="adj1" fmla="val 50000"/>
                <a:gd name="adj2" fmla="val 149861"/>
              </a:avLst>
            </a:prstGeom>
            <a:gradFill flip="none" rotWithShape="1">
              <a:gsLst>
                <a:gs pos="23000">
                  <a:schemeClr val="bg2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wordArtVert" wrap="none" anchor="ctr" anchorCtr="1"/>
            <a:lstStyle/>
            <a:p>
              <a:r>
                <a:rPr lang="en-US" sz="2000" b="1" dirty="0" smtClean="0"/>
                <a:t>PLAN</a:t>
              </a:r>
              <a:endParaRPr lang="en-US" sz="2000" b="1" dirty="0"/>
            </a:p>
          </p:txBody>
        </p:sp>
        <p:sp>
          <p:nvSpPr>
            <p:cNvPr id="60421" name="AutoShape 5"/>
            <p:cNvSpPr>
              <a:spLocks noChangeArrowheads="1"/>
            </p:cNvSpPr>
            <p:nvPr/>
          </p:nvSpPr>
          <p:spPr bwMode="auto">
            <a:xfrm>
              <a:off x="8399234" y="1122779"/>
              <a:ext cx="940593" cy="3816350"/>
            </a:xfrm>
            <a:prstGeom prst="downArrow">
              <a:avLst>
                <a:gd name="adj1" fmla="val 50000"/>
                <a:gd name="adj2" fmla="val 150076"/>
              </a:avLst>
            </a:prstGeom>
            <a:gradFill flip="none" rotWithShape="1">
              <a:gsLst>
                <a:gs pos="77000">
                  <a:schemeClr val="bg2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1"/>
              <a:tileRect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wordArtVert" wrap="none" anchor="ctr" anchorCtr="1"/>
            <a:lstStyle/>
            <a:p>
              <a:r>
                <a:rPr lang="en-US" sz="2000" b="1" cap="all" dirty="0" smtClean="0"/>
                <a:t>Execute</a:t>
              </a:r>
              <a:endParaRPr lang="en-US" sz="2000" b="1" cap="all" dirty="0"/>
            </a:p>
          </p:txBody>
        </p:sp>
        <p:sp>
          <p:nvSpPr>
            <p:cNvPr id="60422" name="Rectangle 6"/>
            <p:cNvSpPr>
              <a:spLocks noChangeArrowheads="1"/>
            </p:cNvSpPr>
            <p:nvPr/>
          </p:nvSpPr>
          <p:spPr bwMode="auto">
            <a:xfrm>
              <a:off x="1948428" y="1376861"/>
              <a:ext cx="7010400" cy="3411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defTabSz="400050" eaLnBrk="0" hangingPunct="0"/>
              <a:r>
                <a:rPr lang="en-US" sz="2100" dirty="0">
                  <a:solidFill>
                    <a:srgbClr val="000000"/>
                  </a:solidFill>
                  <a:latin typeface="Tahoma" pitchFamily="34" charset="0"/>
                </a:rPr>
                <a:t>									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Small-Scale </a:t>
              </a:r>
            </a:p>
            <a:p>
              <a:pPr defTabSz="400050" eaLnBrk="0" hangingPunct="0"/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									Manufacturing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>
                  <a:solidFill>
                    <a:srgbClr val="000000"/>
                  </a:solidFill>
                  <a:latin typeface="Tahoma" pitchFamily="34" charset="0"/>
                </a:rPr>
                <a:t>    								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Characterization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>
                  <a:solidFill>
                    <a:srgbClr val="000000"/>
                  </a:solidFill>
                  <a:latin typeface="Tahoma" pitchFamily="34" charset="0"/>
                </a:rPr>
                <a:t>        						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Pharmacology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>
                  <a:solidFill>
                    <a:srgbClr val="000000"/>
                  </a:solidFill>
                  <a:latin typeface="Tahoma" pitchFamily="34" charset="0"/>
                </a:rPr>
                <a:t>	      				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Toxicology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>
                  <a:solidFill>
                    <a:srgbClr val="000000"/>
                  </a:solidFill>
                  <a:latin typeface="Tahoma" pitchFamily="34" charset="0"/>
                </a:rPr>
                <a:t>					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IND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>
                  <a:solidFill>
                    <a:srgbClr val="000000"/>
                  </a:solidFill>
                  <a:latin typeface="Tahoma" pitchFamily="34" charset="0"/>
                </a:rPr>
                <a:t>				Phase 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1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>
                  <a:solidFill>
                    <a:srgbClr val="000000"/>
                  </a:solidFill>
                  <a:latin typeface="Tahoma" pitchFamily="34" charset="0"/>
                </a:rPr>
                <a:t>			Phase 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2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>
                  <a:solidFill>
                    <a:srgbClr val="000000"/>
                  </a:solidFill>
                  <a:latin typeface="Tahoma" pitchFamily="34" charset="0"/>
                </a:rPr>
                <a:t>		Full-Scale 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Manufacturing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>
                  <a:solidFill>
                    <a:srgbClr val="000000"/>
                  </a:solidFill>
                  <a:latin typeface="Tahoma" pitchFamily="34" charset="0"/>
                </a:rPr>
                <a:t>  	Phases 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3 &amp; 4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NDA/BLA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3" name="Group 14"/>
            <p:cNvGrpSpPr/>
            <p:nvPr/>
          </p:nvGrpSpPr>
          <p:grpSpPr>
            <a:xfrm>
              <a:off x="3435377" y="5252370"/>
              <a:ext cx="4071938" cy="257175"/>
              <a:chOff x="3228975" y="5648325"/>
              <a:chExt cx="4071938" cy="257175"/>
            </a:xfrm>
          </p:grpSpPr>
          <p:sp>
            <p:nvSpPr>
              <p:cNvPr id="60425" name="Line 9"/>
              <p:cNvSpPr>
                <a:spLocks noChangeShapeType="1"/>
              </p:cNvSpPr>
              <p:nvPr/>
            </p:nvSpPr>
            <p:spPr bwMode="auto">
              <a:xfrm>
                <a:off x="3271838" y="5648325"/>
                <a:ext cx="4029075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26" name="Line 10"/>
              <p:cNvSpPr>
                <a:spLocks noChangeShapeType="1"/>
              </p:cNvSpPr>
              <p:nvPr/>
            </p:nvSpPr>
            <p:spPr bwMode="auto">
              <a:xfrm flipH="1">
                <a:off x="3228975" y="5905500"/>
                <a:ext cx="400843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427" name="Rectangle 11"/>
            <p:cNvSpPr>
              <a:spLocks noChangeArrowheads="1"/>
            </p:cNvSpPr>
            <p:nvPr/>
          </p:nvSpPr>
          <p:spPr bwMode="auto">
            <a:xfrm>
              <a:off x="8003664" y="5180580"/>
              <a:ext cx="1965682" cy="409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rgbClr val="000000"/>
                  </a:solidFill>
                  <a:latin typeface="Tahoma" pitchFamily="34" charset="0"/>
                </a:rPr>
                <a:t>Project Plan</a:t>
              </a:r>
            </a:p>
          </p:txBody>
        </p:sp>
        <p:sp>
          <p:nvSpPr>
            <p:cNvPr id="60428" name="Rectangle 12"/>
            <p:cNvSpPr>
              <a:spLocks noChangeArrowheads="1"/>
            </p:cNvSpPr>
            <p:nvPr/>
          </p:nvSpPr>
          <p:spPr bwMode="auto">
            <a:xfrm>
              <a:off x="683136" y="5026693"/>
              <a:ext cx="2174364" cy="1038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algn="ctr" eaLnBrk="0" hangingPunct="0"/>
              <a:r>
                <a:rPr lang="en-US" sz="2000" b="1" dirty="0" smtClean="0">
                  <a:solidFill>
                    <a:srgbClr val="000000"/>
                  </a:solidFill>
                  <a:latin typeface="Tahoma" pitchFamily="34" charset="0"/>
                </a:rPr>
                <a:t>Target Product Profile</a:t>
              </a:r>
              <a:endParaRPr lang="en-US" sz="2000" b="1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Product Development Planning</a:t>
            </a:r>
            <a:endParaRPr lang="en-US" sz="4000" b="1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0" y="55626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Planning Process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spect="1" noChangeArrowheads="1"/>
          </p:cNvSpPr>
          <p:nvPr/>
        </p:nvSpPr>
        <p:spPr bwMode="auto">
          <a:xfrm>
            <a:off x="715434" y="1806576"/>
            <a:ext cx="7625644" cy="3529013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3"/>
          <p:cNvSpPr>
            <a:spLocks noChangeAspect="1" noChangeArrowheads="1"/>
          </p:cNvSpPr>
          <p:nvPr/>
        </p:nvSpPr>
        <p:spPr bwMode="auto">
          <a:xfrm>
            <a:off x="7120467" y="1814513"/>
            <a:ext cx="533400" cy="3521075"/>
          </a:xfrm>
          <a:prstGeom prst="rect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4"/>
          <p:cNvSpPr>
            <a:spLocks noChangeAspect="1" noChangeArrowheads="1"/>
          </p:cNvSpPr>
          <p:nvPr/>
        </p:nvSpPr>
        <p:spPr bwMode="auto">
          <a:xfrm>
            <a:off x="7960079" y="1814513"/>
            <a:ext cx="381000" cy="3521075"/>
          </a:xfrm>
          <a:prstGeom prst="rect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5"/>
          <p:cNvSpPr>
            <a:spLocks noChangeAspect="1" noChangeArrowheads="1"/>
          </p:cNvSpPr>
          <p:nvPr/>
        </p:nvSpPr>
        <p:spPr bwMode="auto">
          <a:xfrm>
            <a:off x="5366456" y="2011363"/>
            <a:ext cx="2974622" cy="423862"/>
          </a:xfrm>
          <a:prstGeom prst="rightArrow">
            <a:avLst>
              <a:gd name="adj1" fmla="val 50000"/>
              <a:gd name="adj2" fmla="val 215947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546100"/>
            <a:r>
              <a:rPr lang="en-US" altLang="en-US" sz="1100">
                <a:latin typeface="Arial" charset="0"/>
              </a:rPr>
              <a:t>Scale-up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6390" name="AutoShape 6"/>
          <p:cNvSpPr>
            <a:spLocks noChangeAspect="1" noChangeArrowheads="1"/>
          </p:cNvSpPr>
          <p:nvPr/>
        </p:nvSpPr>
        <p:spPr bwMode="auto">
          <a:xfrm>
            <a:off x="3766256" y="2011363"/>
            <a:ext cx="2135011" cy="423862"/>
          </a:xfrm>
          <a:prstGeom prst="rightArrow">
            <a:avLst>
              <a:gd name="adj1" fmla="val 50000"/>
              <a:gd name="adj2" fmla="val 203213"/>
            </a:avLst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61963"/>
            <a:r>
              <a:rPr lang="en-US" altLang="en-US" sz="1100">
                <a:latin typeface="Arial" charset="0"/>
              </a:rPr>
              <a:t>Formulation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6391" name="Text Box 7"/>
          <p:cNvSpPr txBox="1">
            <a:spLocks noChangeAspect="1" noChangeArrowheads="1"/>
          </p:cNvSpPr>
          <p:nvPr/>
        </p:nvSpPr>
        <p:spPr bwMode="auto">
          <a:xfrm>
            <a:off x="639234" y="1558925"/>
            <a:ext cx="274602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1400" b="1">
                <a:latin typeface="Arial" charset="0"/>
              </a:rPr>
              <a:t>Preclinical Research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6392" name="Text Box 8"/>
          <p:cNvSpPr txBox="1">
            <a:spLocks noChangeAspect="1" noChangeArrowheads="1"/>
          </p:cNvSpPr>
          <p:nvPr/>
        </p:nvSpPr>
        <p:spPr bwMode="auto">
          <a:xfrm>
            <a:off x="3613856" y="1558925"/>
            <a:ext cx="350661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1400" b="1">
                <a:latin typeface="Arial" charset="0"/>
              </a:rPr>
              <a:t>Clinical Development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6393" name="Text Box 9"/>
          <p:cNvSpPr txBox="1">
            <a:spLocks noChangeAspect="1" noChangeArrowheads="1"/>
          </p:cNvSpPr>
          <p:nvPr/>
        </p:nvSpPr>
        <p:spPr bwMode="auto">
          <a:xfrm>
            <a:off x="7044266" y="1558925"/>
            <a:ext cx="1373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1400" b="1">
                <a:latin typeface="Arial" charset="0"/>
              </a:rPr>
              <a:t>BLA Review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6394" name="Rectangle 10"/>
          <p:cNvSpPr>
            <a:spLocks noChangeAspect="1" noChangeArrowheads="1"/>
          </p:cNvSpPr>
          <p:nvPr/>
        </p:nvSpPr>
        <p:spPr bwMode="auto">
          <a:xfrm>
            <a:off x="3385256" y="1814513"/>
            <a:ext cx="228600" cy="3521075"/>
          </a:xfrm>
          <a:prstGeom prst="rect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spect="1" noChangeArrowheads="1"/>
          </p:cNvSpPr>
          <p:nvPr/>
        </p:nvSpPr>
        <p:spPr bwMode="auto">
          <a:xfrm>
            <a:off x="715434" y="5422900"/>
            <a:ext cx="266982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900">
                <a:latin typeface="Arial" charset="0"/>
              </a:rPr>
              <a:t>12-24 months</a:t>
            </a:r>
          </a:p>
        </p:txBody>
      </p:sp>
      <p:sp>
        <p:nvSpPr>
          <p:cNvPr id="16396" name="Freeform 12"/>
          <p:cNvSpPr>
            <a:spLocks noChangeAspect="1"/>
          </p:cNvSpPr>
          <p:nvPr/>
        </p:nvSpPr>
        <p:spPr bwMode="auto">
          <a:xfrm>
            <a:off x="715434" y="5395913"/>
            <a:ext cx="2669822" cy="619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1680" y="144"/>
              </a:cxn>
              <a:cxn ang="0">
                <a:pos x="1680" y="0"/>
              </a:cxn>
            </a:cxnLst>
            <a:rect l="0" t="0" r="r" b="b"/>
            <a:pathLst>
              <a:path w="1680" h="144">
                <a:moveTo>
                  <a:pt x="0" y="0"/>
                </a:moveTo>
                <a:lnTo>
                  <a:pt x="0" y="144"/>
                </a:lnTo>
                <a:lnTo>
                  <a:pt x="1680" y="144"/>
                </a:lnTo>
                <a:lnTo>
                  <a:pt x="1680" y="0"/>
                </a:lnTo>
              </a:path>
            </a:pathLst>
          </a:custGeom>
          <a:noFill/>
          <a:ln w="127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Freeform 13"/>
          <p:cNvSpPr>
            <a:spLocks noChangeAspect="1"/>
          </p:cNvSpPr>
          <p:nvPr/>
        </p:nvSpPr>
        <p:spPr bwMode="auto">
          <a:xfrm>
            <a:off x="3613856" y="5395913"/>
            <a:ext cx="1828800" cy="619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1680" y="144"/>
              </a:cxn>
              <a:cxn ang="0">
                <a:pos x="1680" y="0"/>
              </a:cxn>
            </a:cxnLst>
            <a:rect l="0" t="0" r="r" b="b"/>
            <a:pathLst>
              <a:path w="1680" h="144">
                <a:moveTo>
                  <a:pt x="0" y="0"/>
                </a:moveTo>
                <a:lnTo>
                  <a:pt x="0" y="144"/>
                </a:lnTo>
                <a:lnTo>
                  <a:pt x="1680" y="144"/>
                </a:lnTo>
                <a:lnTo>
                  <a:pt x="1680" y="0"/>
                </a:lnTo>
              </a:path>
            </a:pathLst>
          </a:custGeom>
          <a:noFill/>
          <a:ln w="127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Freeform 14"/>
          <p:cNvSpPr>
            <a:spLocks noChangeAspect="1"/>
          </p:cNvSpPr>
          <p:nvPr/>
        </p:nvSpPr>
        <p:spPr bwMode="auto">
          <a:xfrm>
            <a:off x="4223456" y="5578476"/>
            <a:ext cx="1982611" cy="60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1680" y="144"/>
              </a:cxn>
              <a:cxn ang="0">
                <a:pos x="1680" y="0"/>
              </a:cxn>
            </a:cxnLst>
            <a:rect l="0" t="0" r="r" b="b"/>
            <a:pathLst>
              <a:path w="1680" h="144">
                <a:moveTo>
                  <a:pt x="0" y="0"/>
                </a:moveTo>
                <a:lnTo>
                  <a:pt x="0" y="144"/>
                </a:lnTo>
                <a:lnTo>
                  <a:pt x="1680" y="144"/>
                </a:lnTo>
                <a:lnTo>
                  <a:pt x="1680" y="0"/>
                </a:lnTo>
              </a:path>
            </a:pathLst>
          </a:custGeom>
          <a:noFill/>
          <a:ln w="12700" cmpd="sng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Text Box 15"/>
          <p:cNvSpPr txBox="1">
            <a:spLocks noChangeAspect="1" noChangeArrowheads="1"/>
          </p:cNvSpPr>
          <p:nvPr/>
        </p:nvSpPr>
        <p:spPr bwMode="auto">
          <a:xfrm>
            <a:off x="3886200" y="5422900"/>
            <a:ext cx="1371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900">
                <a:solidFill>
                  <a:srgbClr val="FF0000"/>
                </a:solidFill>
                <a:latin typeface="Arial" charset="0"/>
              </a:rPr>
              <a:t>6-9 months</a:t>
            </a:r>
            <a:endParaRPr lang="en-US" altLang="en-US" sz="900">
              <a:latin typeface="Arial" charset="0"/>
            </a:endParaRPr>
          </a:p>
        </p:txBody>
      </p:sp>
      <p:sp>
        <p:nvSpPr>
          <p:cNvPr id="16400" name="Freeform 16"/>
          <p:cNvSpPr>
            <a:spLocks noChangeAspect="1"/>
          </p:cNvSpPr>
          <p:nvPr/>
        </p:nvSpPr>
        <p:spPr bwMode="auto">
          <a:xfrm>
            <a:off x="3385256" y="5578476"/>
            <a:ext cx="228600" cy="60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1680" y="144"/>
              </a:cxn>
              <a:cxn ang="0">
                <a:pos x="1680" y="0"/>
              </a:cxn>
            </a:cxnLst>
            <a:rect l="0" t="0" r="r" b="b"/>
            <a:pathLst>
              <a:path w="1680" h="144">
                <a:moveTo>
                  <a:pt x="0" y="0"/>
                </a:moveTo>
                <a:lnTo>
                  <a:pt x="0" y="144"/>
                </a:lnTo>
                <a:lnTo>
                  <a:pt x="1680" y="144"/>
                </a:lnTo>
                <a:lnTo>
                  <a:pt x="1680" y="0"/>
                </a:lnTo>
              </a:path>
            </a:pathLst>
          </a:custGeom>
          <a:noFill/>
          <a:ln w="127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Text Box 17"/>
          <p:cNvSpPr txBox="1">
            <a:spLocks noChangeAspect="1" noChangeArrowheads="1"/>
          </p:cNvSpPr>
          <p:nvPr/>
        </p:nvSpPr>
        <p:spPr bwMode="auto">
          <a:xfrm>
            <a:off x="3208866" y="5605464"/>
            <a:ext cx="6110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900">
                <a:latin typeface="Arial" charset="0"/>
              </a:rPr>
              <a:t>1</a:t>
            </a:r>
          </a:p>
          <a:p>
            <a:pPr algn="ctr"/>
            <a:r>
              <a:rPr lang="en-US" altLang="en-US" sz="900">
                <a:latin typeface="Arial" charset="0"/>
              </a:rPr>
              <a:t>month</a:t>
            </a:r>
          </a:p>
        </p:txBody>
      </p:sp>
      <p:sp>
        <p:nvSpPr>
          <p:cNvPr id="16402" name="Freeform 18"/>
          <p:cNvSpPr>
            <a:spLocks noChangeAspect="1"/>
          </p:cNvSpPr>
          <p:nvPr/>
        </p:nvSpPr>
        <p:spPr bwMode="auto">
          <a:xfrm>
            <a:off x="5061656" y="5761039"/>
            <a:ext cx="1906411" cy="60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1680" y="144"/>
              </a:cxn>
              <a:cxn ang="0">
                <a:pos x="1680" y="0"/>
              </a:cxn>
            </a:cxnLst>
            <a:rect l="0" t="0" r="r" b="b"/>
            <a:pathLst>
              <a:path w="1680" h="144">
                <a:moveTo>
                  <a:pt x="0" y="0"/>
                </a:moveTo>
                <a:lnTo>
                  <a:pt x="0" y="144"/>
                </a:lnTo>
                <a:lnTo>
                  <a:pt x="1680" y="144"/>
                </a:lnTo>
                <a:lnTo>
                  <a:pt x="1680" y="0"/>
                </a:lnTo>
              </a:path>
            </a:pathLst>
          </a:custGeom>
          <a:noFill/>
          <a:ln w="12700" cmpd="sng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Freeform 19"/>
          <p:cNvSpPr>
            <a:spLocks noChangeAspect="1"/>
          </p:cNvSpPr>
          <p:nvPr/>
        </p:nvSpPr>
        <p:spPr bwMode="auto">
          <a:xfrm>
            <a:off x="7128934" y="5395914"/>
            <a:ext cx="1188156" cy="53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1680" y="144"/>
              </a:cxn>
              <a:cxn ang="0">
                <a:pos x="1680" y="0"/>
              </a:cxn>
            </a:cxnLst>
            <a:rect l="0" t="0" r="r" b="b"/>
            <a:pathLst>
              <a:path w="1680" h="144">
                <a:moveTo>
                  <a:pt x="0" y="0"/>
                </a:moveTo>
                <a:lnTo>
                  <a:pt x="0" y="144"/>
                </a:lnTo>
                <a:lnTo>
                  <a:pt x="1680" y="144"/>
                </a:lnTo>
                <a:lnTo>
                  <a:pt x="1680" y="0"/>
                </a:lnTo>
              </a:path>
            </a:pathLst>
          </a:custGeom>
          <a:noFill/>
          <a:ln w="127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Text Box 20"/>
          <p:cNvSpPr txBox="1">
            <a:spLocks noChangeAspect="1" noChangeArrowheads="1"/>
          </p:cNvSpPr>
          <p:nvPr/>
        </p:nvSpPr>
        <p:spPr bwMode="auto">
          <a:xfrm>
            <a:off x="4572000" y="5605463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900">
                <a:solidFill>
                  <a:srgbClr val="3366FF"/>
                </a:solidFill>
                <a:latin typeface="Arial" charset="0"/>
              </a:rPr>
              <a:t>9-12 months</a:t>
            </a:r>
          </a:p>
        </p:txBody>
      </p:sp>
      <p:sp>
        <p:nvSpPr>
          <p:cNvPr id="16405" name="Text Box 21"/>
          <p:cNvSpPr txBox="1">
            <a:spLocks noChangeAspect="1" noChangeArrowheads="1"/>
          </p:cNvSpPr>
          <p:nvPr/>
        </p:nvSpPr>
        <p:spPr bwMode="auto">
          <a:xfrm>
            <a:off x="5061656" y="5786438"/>
            <a:ext cx="190641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900">
                <a:solidFill>
                  <a:srgbClr val="00FF00"/>
                </a:solidFill>
                <a:latin typeface="Arial" charset="0"/>
              </a:rPr>
              <a:t>12-24 months</a:t>
            </a:r>
          </a:p>
        </p:txBody>
      </p:sp>
      <p:sp>
        <p:nvSpPr>
          <p:cNvPr id="16406" name="Text Box 22"/>
          <p:cNvSpPr txBox="1">
            <a:spLocks noChangeAspect="1" noChangeArrowheads="1"/>
          </p:cNvSpPr>
          <p:nvPr/>
        </p:nvSpPr>
        <p:spPr bwMode="auto">
          <a:xfrm>
            <a:off x="7020279" y="5435600"/>
            <a:ext cx="137301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900">
                <a:latin typeface="Arial" charset="0"/>
              </a:rPr>
              <a:t>6-18 months</a:t>
            </a:r>
          </a:p>
        </p:txBody>
      </p:sp>
      <p:sp>
        <p:nvSpPr>
          <p:cNvPr id="16407" name="AutoShape 23"/>
          <p:cNvSpPr>
            <a:spLocks noChangeAspect="1" noChangeArrowheads="1"/>
          </p:cNvSpPr>
          <p:nvPr/>
        </p:nvSpPr>
        <p:spPr bwMode="auto">
          <a:xfrm>
            <a:off x="715434" y="2011363"/>
            <a:ext cx="3508022" cy="423862"/>
          </a:xfrm>
          <a:prstGeom prst="rightArrow">
            <a:avLst>
              <a:gd name="adj1" fmla="val 50000"/>
              <a:gd name="adj2" fmla="val 232772"/>
            </a:avLst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1100" dirty="0">
                <a:latin typeface="Arial" charset="0"/>
              </a:rPr>
              <a:t>Synthesis and Physical Characterization</a:t>
            </a:r>
            <a:endParaRPr lang="en-US" altLang="en-US" sz="1100" dirty="0">
              <a:latin typeface="Times New Roman" pitchFamily="18" charset="0"/>
            </a:endParaRPr>
          </a:p>
        </p:txBody>
      </p:sp>
      <p:sp>
        <p:nvSpPr>
          <p:cNvPr id="16408" name="AutoShape 24"/>
          <p:cNvSpPr>
            <a:spLocks noChangeAspect="1" noChangeArrowheads="1"/>
          </p:cNvSpPr>
          <p:nvPr/>
        </p:nvSpPr>
        <p:spPr bwMode="auto">
          <a:xfrm>
            <a:off x="4267200" y="4114800"/>
            <a:ext cx="1964267" cy="425450"/>
          </a:xfrm>
          <a:prstGeom prst="rightArrow">
            <a:avLst>
              <a:gd name="adj1" fmla="val 50000"/>
              <a:gd name="adj2" fmla="val 177294"/>
            </a:avLst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100">
                <a:latin typeface="Arial" charset="0"/>
              </a:rPr>
              <a:t>Phase II</a:t>
            </a:r>
            <a:endParaRPr lang="en-US" altLang="en-US" sz="1100">
              <a:latin typeface="Times New Roman" pitchFamily="18" charset="0"/>
            </a:endParaRPr>
          </a:p>
        </p:txBody>
      </p:sp>
      <p:sp>
        <p:nvSpPr>
          <p:cNvPr id="16409" name="AutoShape 25"/>
          <p:cNvSpPr>
            <a:spLocks noChangeAspect="1" noChangeArrowheads="1"/>
          </p:cNvSpPr>
          <p:nvPr/>
        </p:nvSpPr>
        <p:spPr bwMode="auto">
          <a:xfrm>
            <a:off x="6570133" y="4800600"/>
            <a:ext cx="1755422" cy="425450"/>
          </a:xfrm>
          <a:prstGeom prst="rightArrow">
            <a:avLst>
              <a:gd name="adj1" fmla="val 45833"/>
              <a:gd name="adj2" fmla="val 181030"/>
            </a:avLst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100">
                <a:latin typeface="Arial" charset="0"/>
              </a:rPr>
              <a:t>Phase IV</a:t>
            </a:r>
          </a:p>
        </p:txBody>
      </p:sp>
      <p:sp>
        <p:nvSpPr>
          <p:cNvPr id="16410" name="AutoShape 26"/>
          <p:cNvSpPr>
            <a:spLocks noChangeAspect="1" noChangeArrowheads="1"/>
          </p:cNvSpPr>
          <p:nvPr/>
        </p:nvSpPr>
        <p:spPr bwMode="auto">
          <a:xfrm>
            <a:off x="5080000" y="4495800"/>
            <a:ext cx="1906412" cy="425450"/>
          </a:xfrm>
          <a:prstGeom prst="rightArrow">
            <a:avLst>
              <a:gd name="adj1" fmla="val 45833"/>
              <a:gd name="adj2" fmla="val 196601"/>
            </a:avLst>
          </a:prstGeom>
          <a:solidFill>
            <a:srgbClr val="6600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100">
                <a:latin typeface="Arial" charset="0"/>
              </a:rPr>
              <a:t>Phase III</a:t>
            </a:r>
            <a:endParaRPr lang="en-US" altLang="en-US" sz="1100">
              <a:latin typeface="Times New Roman" pitchFamily="18" charset="0"/>
            </a:endParaRPr>
          </a:p>
        </p:txBody>
      </p:sp>
      <p:sp>
        <p:nvSpPr>
          <p:cNvPr id="16411" name="AutoShape 27"/>
          <p:cNvSpPr>
            <a:spLocks noChangeAspect="1" noChangeArrowheads="1"/>
          </p:cNvSpPr>
          <p:nvPr/>
        </p:nvSpPr>
        <p:spPr bwMode="auto">
          <a:xfrm>
            <a:off x="4876800" y="3048000"/>
            <a:ext cx="2099733" cy="425450"/>
          </a:xfrm>
          <a:prstGeom prst="rightArrow">
            <a:avLst>
              <a:gd name="adj1" fmla="val 50000"/>
              <a:gd name="adj2" fmla="val 189522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6412" name="AutoShape 28"/>
          <p:cNvSpPr>
            <a:spLocks noChangeAspect="1" noChangeArrowheads="1"/>
          </p:cNvSpPr>
          <p:nvPr/>
        </p:nvSpPr>
        <p:spPr bwMode="auto">
          <a:xfrm>
            <a:off x="4605867" y="3048000"/>
            <a:ext cx="1449212" cy="425450"/>
          </a:xfrm>
          <a:prstGeom prst="rightArrow">
            <a:avLst>
              <a:gd name="adj1" fmla="val 45833"/>
              <a:gd name="adj2" fmla="val 178157"/>
            </a:avLst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6413" name="AutoShape 29"/>
          <p:cNvSpPr>
            <a:spLocks noChangeAspect="1" noChangeArrowheads="1"/>
          </p:cNvSpPr>
          <p:nvPr/>
        </p:nvSpPr>
        <p:spPr bwMode="auto">
          <a:xfrm>
            <a:off x="2573867" y="3048000"/>
            <a:ext cx="2641600" cy="425450"/>
          </a:xfrm>
          <a:prstGeom prst="rightArrow">
            <a:avLst>
              <a:gd name="adj1" fmla="val 45833"/>
              <a:gd name="adj2" fmla="val 164408"/>
            </a:avLst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100">
                <a:latin typeface="Arial" charset="0"/>
              </a:rPr>
              <a:t>Animal Safety Testing</a:t>
            </a:r>
            <a:endParaRPr lang="en-US" altLang="en-US" sz="1100">
              <a:latin typeface="Times New Roman" pitchFamily="18" charset="0"/>
            </a:endParaRPr>
          </a:p>
        </p:txBody>
      </p:sp>
      <p:sp>
        <p:nvSpPr>
          <p:cNvPr id="16414" name="Line 30"/>
          <p:cNvSpPr>
            <a:spLocks noChangeAspect="1" noChangeShapeType="1"/>
          </p:cNvSpPr>
          <p:nvPr/>
        </p:nvSpPr>
        <p:spPr bwMode="auto">
          <a:xfrm flipV="1">
            <a:off x="5442656" y="1814513"/>
            <a:ext cx="0" cy="35210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5" name="Line 31"/>
          <p:cNvSpPr>
            <a:spLocks noChangeAspect="1" noChangeShapeType="1"/>
          </p:cNvSpPr>
          <p:nvPr/>
        </p:nvSpPr>
        <p:spPr bwMode="auto">
          <a:xfrm flipV="1">
            <a:off x="6206067" y="1798638"/>
            <a:ext cx="0" cy="35369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6" name="Line 32"/>
          <p:cNvSpPr>
            <a:spLocks noChangeAspect="1" noChangeShapeType="1"/>
          </p:cNvSpPr>
          <p:nvPr/>
        </p:nvSpPr>
        <p:spPr bwMode="auto">
          <a:xfrm flipV="1">
            <a:off x="6968067" y="1824038"/>
            <a:ext cx="0" cy="3511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7" name="Text Box 33"/>
          <p:cNvSpPr txBox="1">
            <a:spLocks noChangeAspect="1" noChangeArrowheads="1"/>
          </p:cNvSpPr>
          <p:nvPr/>
        </p:nvSpPr>
        <p:spPr bwMode="auto">
          <a:xfrm>
            <a:off x="3156656" y="1441451"/>
            <a:ext cx="723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1000" b="1">
                <a:solidFill>
                  <a:srgbClr val="33CCFF"/>
                </a:solidFill>
                <a:latin typeface="Arial" charset="0"/>
              </a:rPr>
              <a:t>Submit</a:t>
            </a:r>
          </a:p>
          <a:p>
            <a:pPr algn="ctr"/>
            <a:r>
              <a:rPr lang="en-US" altLang="en-US" sz="1000" b="1">
                <a:solidFill>
                  <a:srgbClr val="33CCFF"/>
                </a:solidFill>
                <a:latin typeface="Arial" charset="0"/>
              </a:rPr>
              <a:t>IND</a:t>
            </a:r>
            <a:endParaRPr lang="en-US" altLang="en-US" sz="1200">
              <a:latin typeface="Arial" charset="0"/>
            </a:endParaRPr>
          </a:p>
        </p:txBody>
      </p:sp>
      <p:sp>
        <p:nvSpPr>
          <p:cNvPr id="16418" name="AutoShape 34"/>
          <p:cNvSpPr>
            <a:spLocks noChangeAspect="1" noChangeArrowheads="1"/>
          </p:cNvSpPr>
          <p:nvPr/>
        </p:nvSpPr>
        <p:spPr bwMode="auto">
          <a:xfrm flipV="1">
            <a:off x="7062612" y="1504950"/>
            <a:ext cx="115711" cy="292100"/>
          </a:xfrm>
          <a:prstGeom prst="triangle">
            <a:avLst>
              <a:gd name="adj" fmla="val 57532"/>
            </a:avLst>
          </a:prstGeom>
          <a:solidFill>
            <a:srgbClr val="33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9" name="Text Box 35"/>
          <p:cNvSpPr txBox="1">
            <a:spLocks noChangeAspect="1" noChangeArrowheads="1"/>
          </p:cNvSpPr>
          <p:nvPr/>
        </p:nvSpPr>
        <p:spPr bwMode="auto">
          <a:xfrm>
            <a:off x="6618111" y="1298575"/>
            <a:ext cx="9920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900" b="1">
                <a:solidFill>
                  <a:srgbClr val="33CCFF"/>
                </a:solidFill>
                <a:latin typeface="Arial" charset="0"/>
              </a:rPr>
              <a:t>Submit BLA</a:t>
            </a:r>
            <a:endParaRPr lang="en-US" altLang="en-US" sz="900">
              <a:latin typeface="Arial" charset="0"/>
            </a:endParaRPr>
          </a:p>
        </p:txBody>
      </p:sp>
      <p:sp>
        <p:nvSpPr>
          <p:cNvPr id="16420" name="AutoShape 36"/>
          <p:cNvSpPr>
            <a:spLocks noChangeAspect="1" noChangeArrowheads="1"/>
          </p:cNvSpPr>
          <p:nvPr/>
        </p:nvSpPr>
        <p:spPr bwMode="auto">
          <a:xfrm flipV="1">
            <a:off x="8287457" y="1504950"/>
            <a:ext cx="115711" cy="292100"/>
          </a:xfrm>
          <a:prstGeom prst="triangle">
            <a:avLst>
              <a:gd name="adj" fmla="val 50000"/>
            </a:avLst>
          </a:prstGeom>
          <a:solidFill>
            <a:srgbClr val="33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21" name="Text Box 37"/>
          <p:cNvSpPr txBox="1">
            <a:spLocks noChangeAspect="1" noChangeArrowheads="1"/>
          </p:cNvSpPr>
          <p:nvPr/>
        </p:nvSpPr>
        <p:spPr bwMode="auto">
          <a:xfrm>
            <a:off x="7601657" y="1298575"/>
            <a:ext cx="100047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900" b="1">
                <a:solidFill>
                  <a:srgbClr val="33CCFF"/>
                </a:solidFill>
                <a:latin typeface="Arial" charset="0"/>
              </a:rPr>
              <a:t>BLA Approval</a:t>
            </a:r>
            <a:endParaRPr lang="en-US" altLang="en-US" sz="900">
              <a:latin typeface="Arial" charset="0"/>
            </a:endParaRPr>
          </a:p>
        </p:txBody>
      </p:sp>
      <p:sp>
        <p:nvSpPr>
          <p:cNvPr id="16422" name="Rectangle 3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4000" b="1" dirty="0"/>
              <a:t>Discovery to </a:t>
            </a:r>
            <a:r>
              <a:rPr lang="en-US" altLang="en-US" sz="4000" b="1" dirty="0" smtClean="0"/>
              <a:t>Market Timeline</a:t>
            </a:r>
            <a:endParaRPr lang="en-US" altLang="en-US" sz="4000" b="1" dirty="0"/>
          </a:p>
        </p:txBody>
      </p:sp>
      <p:sp>
        <p:nvSpPr>
          <p:cNvPr id="16423" name="AutoShape 39"/>
          <p:cNvSpPr>
            <a:spLocks noChangeAspect="1" noChangeArrowheads="1"/>
          </p:cNvSpPr>
          <p:nvPr/>
        </p:nvSpPr>
        <p:spPr bwMode="auto">
          <a:xfrm>
            <a:off x="2506134" y="2590800"/>
            <a:ext cx="2746022" cy="425450"/>
          </a:xfrm>
          <a:prstGeom prst="rightArrow">
            <a:avLst>
              <a:gd name="adj1" fmla="val 45833"/>
              <a:gd name="adj2" fmla="val 200859"/>
            </a:avLst>
          </a:prstGeom>
          <a:solidFill>
            <a:srgbClr val="FF843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1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6424" name="AutoShape 40"/>
          <p:cNvSpPr>
            <a:spLocks noChangeAspect="1" noChangeArrowheads="1"/>
          </p:cNvSpPr>
          <p:nvPr/>
        </p:nvSpPr>
        <p:spPr bwMode="auto">
          <a:xfrm>
            <a:off x="1625600" y="2590800"/>
            <a:ext cx="2610556" cy="425450"/>
          </a:xfrm>
          <a:prstGeom prst="rightArrow">
            <a:avLst>
              <a:gd name="adj1" fmla="val 45833"/>
              <a:gd name="adj2" fmla="val 190951"/>
            </a:avLst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100">
                <a:latin typeface="Arial" charset="0"/>
              </a:rPr>
              <a:t>Pharmacology and Pharmacokinetics</a:t>
            </a:r>
            <a:endParaRPr lang="en-US" altLang="en-US" sz="1100">
              <a:latin typeface="Times New Roman" pitchFamily="18" charset="0"/>
            </a:endParaRPr>
          </a:p>
        </p:txBody>
      </p:sp>
      <p:sp>
        <p:nvSpPr>
          <p:cNvPr id="16425" name="AutoShape 41"/>
          <p:cNvSpPr>
            <a:spLocks noChangeAspect="1" noChangeArrowheads="1"/>
          </p:cNvSpPr>
          <p:nvPr/>
        </p:nvSpPr>
        <p:spPr bwMode="auto">
          <a:xfrm>
            <a:off x="5689600" y="3581400"/>
            <a:ext cx="1761067" cy="425450"/>
          </a:xfrm>
          <a:prstGeom prst="rightArrow">
            <a:avLst>
              <a:gd name="adj1" fmla="val 45833"/>
              <a:gd name="adj2" fmla="val 191507"/>
            </a:avLst>
          </a:prstGeom>
          <a:solidFill>
            <a:srgbClr val="FF818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1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6426" name="AutoShape 42"/>
          <p:cNvSpPr>
            <a:spLocks noChangeAspect="1" noChangeArrowheads="1"/>
          </p:cNvSpPr>
          <p:nvPr/>
        </p:nvSpPr>
        <p:spPr bwMode="auto">
          <a:xfrm>
            <a:off x="4673600" y="3581400"/>
            <a:ext cx="1828800" cy="425450"/>
          </a:xfrm>
          <a:prstGeom prst="rightArrow">
            <a:avLst>
              <a:gd name="adj1" fmla="val 45833"/>
              <a:gd name="adj2" fmla="val 198873"/>
            </a:avLst>
          </a:prstGeom>
          <a:solidFill>
            <a:srgbClr val="FF4D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11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6427" name="AutoShape 43"/>
          <p:cNvSpPr>
            <a:spLocks noChangeAspect="1" noChangeArrowheads="1"/>
          </p:cNvSpPr>
          <p:nvPr/>
        </p:nvSpPr>
        <p:spPr bwMode="auto">
          <a:xfrm>
            <a:off x="3657600" y="3581400"/>
            <a:ext cx="1761067" cy="425450"/>
          </a:xfrm>
          <a:prstGeom prst="rightArrow">
            <a:avLst>
              <a:gd name="adj1" fmla="val 45833"/>
              <a:gd name="adj2" fmla="val 191507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100">
                <a:latin typeface="Arial" charset="0"/>
              </a:rPr>
              <a:t>Phase I</a:t>
            </a:r>
            <a:endParaRPr lang="en-US" altLang="en-US" sz="1100">
              <a:latin typeface="Times New Roman" pitchFamily="18" charset="0"/>
            </a:endParaRPr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254000" y="5695891"/>
            <a:ext cx="18034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000" b="1">
                <a:latin typeface="Arial" charset="0"/>
              </a:rPr>
              <a:t>Adapted from www.fda.gov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Development Planning Process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3500" b="1" dirty="0" smtClean="0"/>
              <a:t>Assemble a Team</a:t>
            </a:r>
          </a:p>
          <a:p>
            <a:r>
              <a:rPr lang="en-US" sz="13500" b="1" dirty="0" smtClean="0"/>
              <a:t>Plan</a:t>
            </a:r>
            <a:r>
              <a:rPr lang="en-US" sz="13500" dirty="0" smtClean="0"/>
              <a:t>, </a:t>
            </a:r>
            <a:r>
              <a:rPr lang="en-US" sz="13500" b="1" dirty="0" smtClean="0"/>
              <a:t>Working Backwards</a:t>
            </a:r>
          </a:p>
          <a:p>
            <a:pPr lvl="1"/>
            <a:r>
              <a:rPr lang="en-US" sz="9000" dirty="0" smtClean="0"/>
              <a:t>Draft a Targeted Product Profile</a:t>
            </a:r>
          </a:p>
          <a:p>
            <a:pPr lvl="1"/>
            <a:r>
              <a:rPr lang="en-US" sz="9000" dirty="0" smtClean="0"/>
              <a:t>Consider Product Design</a:t>
            </a:r>
          </a:p>
          <a:p>
            <a:pPr lvl="1"/>
            <a:r>
              <a:rPr lang="en-US" sz="9000" dirty="0" smtClean="0"/>
              <a:t>Revise Targeted Product Profile</a:t>
            </a:r>
          </a:p>
          <a:p>
            <a:pPr lvl="1"/>
            <a:r>
              <a:rPr lang="en-US" sz="9000" dirty="0" smtClean="0"/>
              <a:t>Produce a Product Development Plan</a:t>
            </a:r>
          </a:p>
          <a:p>
            <a:r>
              <a:rPr lang="en-US" sz="13500" b="1" dirty="0" smtClean="0"/>
              <a:t>Begin Development, Working Forwards</a:t>
            </a:r>
          </a:p>
          <a:p>
            <a:pPr lvl="1"/>
            <a:r>
              <a:rPr lang="en-US" sz="9000" dirty="0" smtClean="0"/>
              <a:t> Product Development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  <p:pic>
        <p:nvPicPr>
          <p:cNvPr id="6" name="Content Placeholder 5" descr="alice 2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39927" y="1828800"/>
            <a:ext cx="1450658" cy="20910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711200" y="6248400"/>
            <a:ext cx="189653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9"/>
          <p:cNvGrpSpPr/>
          <p:nvPr/>
        </p:nvGrpSpPr>
        <p:grpSpPr>
          <a:xfrm>
            <a:off x="541867" y="1219200"/>
            <a:ext cx="8254409" cy="4838609"/>
            <a:chOff x="683136" y="1122779"/>
            <a:chExt cx="9286210" cy="4941918"/>
          </a:xfrm>
        </p:grpSpPr>
        <p:sp>
          <p:nvSpPr>
            <p:cNvPr id="60420" name="AutoShape 4"/>
            <p:cNvSpPr>
              <a:spLocks noChangeArrowheads="1"/>
            </p:cNvSpPr>
            <p:nvPr/>
          </p:nvSpPr>
          <p:spPr bwMode="auto">
            <a:xfrm>
              <a:off x="1281907" y="1135479"/>
              <a:ext cx="976823" cy="3816350"/>
            </a:xfrm>
            <a:prstGeom prst="upArrow">
              <a:avLst>
                <a:gd name="adj1" fmla="val 50000"/>
                <a:gd name="adj2" fmla="val 149861"/>
              </a:avLst>
            </a:prstGeom>
            <a:gradFill flip="none" rotWithShape="1">
              <a:gsLst>
                <a:gs pos="23000">
                  <a:schemeClr val="bg2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wordArtVert" wrap="none" anchor="ctr" anchorCtr="1"/>
            <a:lstStyle/>
            <a:p>
              <a:r>
                <a:rPr lang="en-US" sz="2000" b="1" dirty="0" smtClean="0"/>
                <a:t>PLAN</a:t>
              </a:r>
              <a:endParaRPr lang="en-US" sz="2000" b="1" dirty="0"/>
            </a:p>
          </p:txBody>
        </p:sp>
        <p:sp>
          <p:nvSpPr>
            <p:cNvPr id="60421" name="AutoShape 5"/>
            <p:cNvSpPr>
              <a:spLocks noChangeArrowheads="1"/>
            </p:cNvSpPr>
            <p:nvPr/>
          </p:nvSpPr>
          <p:spPr bwMode="auto">
            <a:xfrm>
              <a:off x="8399234" y="1122779"/>
              <a:ext cx="940593" cy="3816350"/>
            </a:xfrm>
            <a:prstGeom prst="downArrow">
              <a:avLst>
                <a:gd name="adj1" fmla="val 50000"/>
                <a:gd name="adj2" fmla="val 150076"/>
              </a:avLst>
            </a:prstGeom>
            <a:gradFill flip="none" rotWithShape="1">
              <a:gsLst>
                <a:gs pos="77000">
                  <a:schemeClr val="bg2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1"/>
              <a:tileRect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wordArtVert" wrap="none" anchor="ctr" anchorCtr="1"/>
            <a:lstStyle/>
            <a:p>
              <a:r>
                <a:rPr lang="en-US" sz="2000" b="1" cap="all" dirty="0" smtClean="0"/>
                <a:t>Execute</a:t>
              </a:r>
              <a:endParaRPr lang="en-US" sz="2000" b="1" cap="all" dirty="0"/>
            </a:p>
          </p:txBody>
        </p:sp>
        <p:sp>
          <p:nvSpPr>
            <p:cNvPr id="60422" name="Rectangle 6"/>
            <p:cNvSpPr>
              <a:spLocks noChangeArrowheads="1"/>
            </p:cNvSpPr>
            <p:nvPr/>
          </p:nvSpPr>
          <p:spPr bwMode="auto">
            <a:xfrm>
              <a:off x="1948428" y="1376861"/>
              <a:ext cx="7010400" cy="3411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defTabSz="400050" eaLnBrk="0" hangingPunct="0"/>
              <a:r>
                <a:rPr lang="en-US" sz="2100" dirty="0">
                  <a:solidFill>
                    <a:srgbClr val="000000"/>
                  </a:solidFill>
                  <a:latin typeface="Tahoma" pitchFamily="34" charset="0"/>
                </a:rPr>
                <a:t>									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Small-Scale </a:t>
              </a:r>
            </a:p>
            <a:p>
              <a:pPr defTabSz="400050" eaLnBrk="0" hangingPunct="0"/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									Manufacturing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>
                  <a:solidFill>
                    <a:srgbClr val="000000"/>
                  </a:solidFill>
                  <a:latin typeface="Tahoma" pitchFamily="34" charset="0"/>
                </a:rPr>
                <a:t>    								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Characterization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>
                  <a:solidFill>
                    <a:srgbClr val="000000"/>
                  </a:solidFill>
                  <a:latin typeface="Tahoma" pitchFamily="34" charset="0"/>
                </a:rPr>
                <a:t>        						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Pharmacology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>
                  <a:solidFill>
                    <a:srgbClr val="000000"/>
                  </a:solidFill>
                  <a:latin typeface="Tahoma" pitchFamily="34" charset="0"/>
                </a:rPr>
                <a:t>	      				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Toxicology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>
                  <a:solidFill>
                    <a:srgbClr val="000000"/>
                  </a:solidFill>
                  <a:latin typeface="Tahoma" pitchFamily="34" charset="0"/>
                </a:rPr>
                <a:t>					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IND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>
                  <a:solidFill>
                    <a:srgbClr val="000000"/>
                  </a:solidFill>
                  <a:latin typeface="Tahoma" pitchFamily="34" charset="0"/>
                </a:rPr>
                <a:t>				Phase 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1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>
                  <a:solidFill>
                    <a:srgbClr val="000000"/>
                  </a:solidFill>
                  <a:latin typeface="Tahoma" pitchFamily="34" charset="0"/>
                </a:rPr>
                <a:t>			Phase 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2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>
                  <a:solidFill>
                    <a:srgbClr val="000000"/>
                  </a:solidFill>
                  <a:latin typeface="Tahoma" pitchFamily="34" charset="0"/>
                </a:rPr>
                <a:t>		Full-Scale 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Manufacturing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>
                  <a:solidFill>
                    <a:srgbClr val="000000"/>
                  </a:solidFill>
                  <a:latin typeface="Tahoma" pitchFamily="34" charset="0"/>
                </a:rPr>
                <a:t>  	Phases </a:t>
              </a:r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3 &amp; 4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defTabSz="400050" eaLnBrk="0" hangingPunct="0"/>
              <a:r>
                <a:rPr lang="en-US" sz="1900" dirty="0" smtClean="0">
                  <a:solidFill>
                    <a:srgbClr val="000000"/>
                  </a:solidFill>
                  <a:latin typeface="Tahoma" pitchFamily="34" charset="0"/>
                </a:rPr>
                <a:t>NDA/BLA</a:t>
              </a:r>
              <a:endParaRPr lang="en-US" sz="1900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grpSp>
          <p:nvGrpSpPr>
            <p:cNvPr id="3" name="Group 14"/>
            <p:cNvGrpSpPr/>
            <p:nvPr/>
          </p:nvGrpSpPr>
          <p:grpSpPr>
            <a:xfrm>
              <a:off x="3435377" y="5252370"/>
              <a:ext cx="4071938" cy="257175"/>
              <a:chOff x="3228975" y="5648325"/>
              <a:chExt cx="4071938" cy="257175"/>
            </a:xfrm>
          </p:grpSpPr>
          <p:sp>
            <p:nvSpPr>
              <p:cNvPr id="60425" name="Line 9"/>
              <p:cNvSpPr>
                <a:spLocks noChangeShapeType="1"/>
              </p:cNvSpPr>
              <p:nvPr/>
            </p:nvSpPr>
            <p:spPr bwMode="auto">
              <a:xfrm>
                <a:off x="3271838" y="5648325"/>
                <a:ext cx="4029075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26" name="Line 10"/>
              <p:cNvSpPr>
                <a:spLocks noChangeShapeType="1"/>
              </p:cNvSpPr>
              <p:nvPr/>
            </p:nvSpPr>
            <p:spPr bwMode="auto">
              <a:xfrm flipH="1">
                <a:off x="3228975" y="5905500"/>
                <a:ext cx="400843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427" name="Rectangle 11"/>
            <p:cNvSpPr>
              <a:spLocks noChangeArrowheads="1"/>
            </p:cNvSpPr>
            <p:nvPr/>
          </p:nvSpPr>
          <p:spPr bwMode="auto">
            <a:xfrm>
              <a:off x="8003664" y="5180580"/>
              <a:ext cx="1965682" cy="409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rgbClr val="000000"/>
                  </a:solidFill>
                  <a:latin typeface="Tahoma" pitchFamily="34" charset="0"/>
                </a:rPr>
                <a:t>Project Plan</a:t>
              </a:r>
            </a:p>
          </p:txBody>
        </p:sp>
        <p:sp>
          <p:nvSpPr>
            <p:cNvPr id="60428" name="Rectangle 12"/>
            <p:cNvSpPr>
              <a:spLocks noChangeArrowheads="1"/>
            </p:cNvSpPr>
            <p:nvPr/>
          </p:nvSpPr>
          <p:spPr bwMode="auto">
            <a:xfrm>
              <a:off x="683136" y="5026693"/>
              <a:ext cx="2174364" cy="1038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algn="ctr" eaLnBrk="0" hangingPunct="0"/>
              <a:r>
                <a:rPr lang="en-US" sz="2000" b="1" dirty="0" smtClean="0">
                  <a:solidFill>
                    <a:srgbClr val="000000"/>
                  </a:solidFill>
                  <a:latin typeface="Tahoma" pitchFamily="34" charset="0"/>
                </a:rPr>
                <a:t>Target Product Profile</a:t>
              </a:r>
              <a:endParaRPr lang="en-US" sz="2000" b="1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Product Development Planning</a:t>
            </a:r>
            <a:endParaRPr lang="en-US" sz="3600" b="1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00400" y="5638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Planning Process</a:t>
            </a:r>
            <a:endParaRPr lang="en-US" sz="2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900" b="1" dirty="0" smtClean="0"/>
              <a:t>Assemble a Team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/>
              <a:t>Development: Functional Areas</a:t>
            </a:r>
            <a:endParaRPr lang="en-US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5041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8789"/>
                <a:gridCol w="5284611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Operational Area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Definition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Project Management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Lead: Planning, organization and management of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project  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945" marR="6794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Regulatory Affairs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Regulatory climate, aspects, functions, global and national. </a:t>
                      </a:r>
                    </a:p>
                  </a:txBody>
                  <a:tcPr marL="67945" marR="6794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Quality Assurance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Support to ensure that all efforts are of highest quality </a:t>
                      </a:r>
                    </a:p>
                  </a:txBody>
                  <a:tcPr marL="67945" marR="6794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Biomanufacture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Produce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or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manufacture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product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945" marR="6794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Quality Control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Ensure quality product through laboratory testing. </a:t>
                      </a:r>
                    </a:p>
                  </a:txBody>
                  <a:tcPr marL="67945" marR="6794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Nonclinical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Design and perform pharmacology and toxicology </a:t>
                      </a:r>
                    </a:p>
                  </a:txBody>
                  <a:tcPr marL="67945" marR="6794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Clinical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Evaluate safety and effectiveness of product in humans  </a:t>
                      </a:r>
                    </a:p>
                  </a:txBody>
                  <a:tcPr marL="67945" marR="6794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364</TotalTime>
  <Words>945</Words>
  <Application>Microsoft Office PowerPoint</Application>
  <PresentationFormat>On-screen Show (4:3)</PresentationFormat>
  <Paragraphs>274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Median</vt:lpstr>
      <vt:lpstr>Planning for Success  Biotechnology  Product Development </vt:lpstr>
      <vt:lpstr>On Developing a Product </vt:lpstr>
      <vt:lpstr>Biotechnology Product Development</vt:lpstr>
      <vt:lpstr> On Developing a Product</vt:lpstr>
      <vt:lpstr>Product Development Planning</vt:lpstr>
      <vt:lpstr>Discovery to Market Timeline</vt:lpstr>
      <vt:lpstr>Development Planning Process</vt:lpstr>
      <vt:lpstr>Product Development Planning</vt:lpstr>
      <vt:lpstr>Assemble a Team Development: Functional Areas</vt:lpstr>
      <vt:lpstr>On Product Development Teams</vt:lpstr>
      <vt:lpstr>Targeted Product Profile</vt:lpstr>
      <vt:lpstr>TPP Example :  A Therapeutic Monoclonal Antibody</vt:lpstr>
      <vt:lpstr>TPP Example:   A Therapeutic Monoclonal Antibody</vt:lpstr>
      <vt:lpstr>TPP Example:   A Therapeutic Monoclonal Antibody</vt:lpstr>
      <vt:lpstr>Consider Product Design</vt:lpstr>
      <vt:lpstr>Product Development Plan</vt:lpstr>
      <vt:lpstr>Product Development Planning</vt:lpstr>
      <vt:lpstr>Phased Product  Development Planning</vt:lpstr>
      <vt:lpstr>Product Development Plan:   Phase 3 and Market </vt:lpstr>
      <vt:lpstr>Product Development Plan:  Phase 2 </vt:lpstr>
      <vt:lpstr>Product Development Plan: Phase 1 </vt:lpstr>
      <vt:lpstr>Product Development Plan: Preclinical</vt:lpstr>
      <vt:lpstr>Recycle the PDP </vt:lpstr>
      <vt:lpstr>Product Development Planning</vt:lpstr>
      <vt:lpstr>In Summary</vt:lpstr>
      <vt:lpstr>Looking Ahead  by Planning Backwards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for Success. Biotechnology Product Development</dc:title>
  <dc:creator>Mike</dc:creator>
  <cp:lastModifiedBy>rankrogerg</cp:lastModifiedBy>
  <cp:revision>9</cp:revision>
  <dcterms:created xsi:type="dcterms:W3CDTF">2011-02-28T20:48:42Z</dcterms:created>
  <dcterms:modified xsi:type="dcterms:W3CDTF">2012-08-30T15:45:59Z</dcterms:modified>
  <cp:contentStatus/>
</cp:coreProperties>
</file>