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slides/slide43.xml" ContentType="application/vnd.openxmlformats-officedocument.presentationml.slide+xml"/>
  <Override PartName="/ppt/presentation.xml" ContentType="application/vnd.openxmlformats-officedocument.presentationml.presentation.main+xml"/>
  <Override PartName="/ppt/slides/slide42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19.xml" ContentType="application/vnd.openxmlformats-officedocument.presentationml.slide+xml"/>
  <Override PartName="/ppt/slides/slide26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34.xml" ContentType="application/vnd.openxmlformats-officedocument.presentationml.slide+xml"/>
  <Override PartName="/ppt/slides/slide25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27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4.xml" ContentType="application/vnd.openxmlformats-officedocument.presentationml.slideMaster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Masters/slideMaster3.xml" ContentType="application/vnd.openxmlformats-officedocument.presentationml.slideMaster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0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ink/ink5.xml" ContentType="application/inkml+xml"/>
  <Override PartName="/ppt/ink/ink6.xml" ContentType="application/inkml+xml"/>
  <Override PartName="/ppt/theme/theme5.xml" ContentType="application/vnd.openxmlformats-officedocument.theme+xml"/>
  <Override PartName="/ppt/ink/ink4.xml" ContentType="application/inkml+xml"/>
  <Override PartName="/ppt/ink/ink3.xml" ContentType="application/inkml+xml"/>
  <Override PartName="/ppt/ink/ink2.xml" ContentType="application/inkml+xml"/>
  <Override PartName="/ppt/ink/ink1.xml" ContentType="application/inkml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2" r:id="rId2"/>
    <p:sldMasterId id="2147483675" r:id="rId3"/>
    <p:sldMasterId id="2147483688" r:id="rId4"/>
    <p:sldMasterId id="2147483701" r:id="rId5"/>
  </p:sldMasterIdLst>
  <p:notesMasterIdLst>
    <p:notesMasterId r:id="rId49"/>
  </p:notesMasterIdLst>
  <p:handoutMasterIdLst>
    <p:handoutMasterId r:id="rId50"/>
  </p:handoutMasterIdLst>
  <p:sldIdLst>
    <p:sldId id="316" r:id="rId6"/>
    <p:sldId id="356" r:id="rId7"/>
    <p:sldId id="276" r:id="rId8"/>
    <p:sldId id="280" r:id="rId9"/>
    <p:sldId id="357" r:id="rId10"/>
    <p:sldId id="279" r:id="rId11"/>
    <p:sldId id="284" r:id="rId12"/>
    <p:sldId id="286" r:id="rId13"/>
    <p:sldId id="346" r:id="rId14"/>
    <p:sldId id="313" r:id="rId15"/>
    <p:sldId id="358" r:id="rId16"/>
    <p:sldId id="359" r:id="rId17"/>
    <p:sldId id="360" r:id="rId18"/>
    <p:sldId id="325" r:id="rId19"/>
    <p:sldId id="326" r:id="rId20"/>
    <p:sldId id="361" r:id="rId21"/>
    <p:sldId id="345" r:id="rId22"/>
    <p:sldId id="294" r:id="rId23"/>
    <p:sldId id="362" r:id="rId24"/>
    <p:sldId id="324" r:id="rId25"/>
    <p:sldId id="291" r:id="rId26"/>
    <p:sldId id="338" r:id="rId27"/>
    <p:sldId id="339" r:id="rId28"/>
    <p:sldId id="282" r:id="rId29"/>
    <p:sldId id="327" r:id="rId30"/>
    <p:sldId id="347" r:id="rId31"/>
    <p:sldId id="348" r:id="rId32"/>
    <p:sldId id="369" r:id="rId33"/>
    <p:sldId id="370" r:id="rId34"/>
    <p:sldId id="371" r:id="rId35"/>
    <p:sldId id="372" r:id="rId36"/>
    <p:sldId id="373" r:id="rId37"/>
    <p:sldId id="374" r:id="rId38"/>
    <p:sldId id="375" r:id="rId39"/>
    <p:sldId id="351" r:id="rId40"/>
    <p:sldId id="352" r:id="rId41"/>
    <p:sldId id="353" r:id="rId42"/>
    <p:sldId id="363" r:id="rId43"/>
    <p:sldId id="341" r:id="rId44"/>
    <p:sldId id="366" r:id="rId45"/>
    <p:sldId id="367" r:id="rId46"/>
    <p:sldId id="365" r:id="rId47"/>
    <p:sldId id="368" r:id="rId4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8" autoAdjust="0"/>
    <p:restoredTop sz="86403" autoAdjust="0"/>
  </p:normalViewPr>
  <p:slideViewPr>
    <p:cSldViewPr snapToGrid="0">
      <p:cViewPr varScale="1">
        <p:scale>
          <a:sx n="56" d="100"/>
          <a:sy n="56" d="100"/>
        </p:scale>
        <p:origin x="-39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158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handoutMaster" Target="handoutMasters/handoutMaster1.xml"/><Relationship Id="rId55" Type="http://schemas.openxmlformats.org/officeDocument/2006/relationships/customXml" Target="../customXml/item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customXml" Target="../customXml/item2.xml"/><Relationship Id="rId8" Type="http://schemas.openxmlformats.org/officeDocument/2006/relationships/slide" Target="slides/slide3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notesMaster" Target="notesMasters/notesMaster1.xml"/><Relationship Id="rId57" Type="http://schemas.openxmlformats.org/officeDocument/2006/relationships/customXml" Target="../customXml/item3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5BC13-A167-4E64-A1E7-62641C44A82C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FDE5C-517D-43A1-8430-1A7718BFB7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293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1-08T05:35:36.828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470 0,'0'25,"-25"-25,0 0,0 0,25 0,-25 0,1 0,24 0,-25 0,25 0,-25 0,25 0,-25 0,0 0,25 0,-24 0,24 0,0 0,-25 0,25 0,0 23,0-23,0 26,-24-26,24 0,-25 0,0 0,25 0,0 0,-25 0,0 0,25 0,-25 0,25 0,-25 0,25 0,-24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1-08T05:35:42.671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197 0,'0'0,"0"19,0-19,-49 0,24 0,-24 0,25 0,0 0,-1 0,25 0,0 20,0-40,0 1,0 19,0 0,0 0,0 19,0-19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1-08T05:35:46.015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0,'0'0,"25"0,-25 0,25 0,-25 0,49 0,-24 0,24 0,-24 0,24 0,-24 0,-1 0,-24 0,25 0,0 0,-25 0,24 0,1 0,-25 0,25 0,-1 0,1 0,0 0,-25 0,24 0,-24 0,25 0,0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1-08T05:35:48.640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8,'0'0,"25"0,-25 0,25 0,0 0,0 0,-1 0,1 0,25 0,-25 0,24 0,-24 0,25 0,-1 0,1 0,0 0,-50 0,24 0,1 0,0 0,0 0,-25 0,49 0,-24 0,25 20,-25-20,49 0,-74 0,25 0,-25 0,25 0,-25 0,49 0,-49 0,0 20,0-20,25 0,-25 0,0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1-08T05:35:50.796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250-1,'-25'0,"0"0,0 0,-1 0,-24 20,0-20,25 0,0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32" units="1/cm"/>
          <inkml:channelProperty channel="Y" name="resolution" value="32" units="1/cm"/>
        </inkml:channelProperties>
      </inkml:inkSource>
      <inkml:timestamp xml:id="ts0" timeString="2007-01-08T05:35:53.093"/>
    </inkml:context>
    <inkml:brush xml:id="br0">
      <inkml:brushProperty name="width" value="0.15875" units="cm"/>
      <inkml:brushProperty name="height" value="0.635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396 0,'0'0,"0"25,0-25,-25 0,0 0,25 0,-24 0,24 0,-25 0,25 0,-25 0,0 0,25 0,-24 0,-1 0,0 0,0 0,25 0,0 25,-24-25,-1 25,25-25,-25 0,25 25,-25-25,1 26,24-26,-25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95CD6-4840-413F-A339-485BECBE5318}" type="datetimeFigureOut">
              <a:rPr lang="en-US" smtClean="0"/>
              <a:pPr/>
              <a:t>11/4/2013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A9B8FF-E804-43C1-B31A-FDE15A7783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229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uman_genome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9B8FF-E804-43C1-B31A-FDE15A77835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87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 98% of the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Human genome"/>
              </a:rPr>
              <a:t>human genome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noncoding DNA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We have 25,000 genes but produce more than 100,000 diff proteins = splicing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9B8FF-E804-43C1-B31A-FDE15A77835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7437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1B84D-EBF4-46E0-B757-F0B2569078DC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8FC40-0CDD-45AA-8705-1B47943D164A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you are cold (winter) your leg</a:t>
            </a:r>
            <a:r>
              <a:rPr lang="en-US" baseline="0" dirty="0" smtClean="0"/>
              <a:t> hair proteins that make </a:t>
            </a:r>
            <a:r>
              <a:rPr lang="en-US" baseline="0" smtClean="0"/>
              <a:t>your hair </a:t>
            </a:r>
            <a:r>
              <a:rPr lang="en-US" baseline="0" dirty="0" smtClean="0"/>
              <a:t>grow are turned 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9B8FF-E804-43C1-B31A-FDE15A77835C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721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A mutation in one of these genes can completely change that organisms development.</a:t>
            </a:r>
          </a:p>
          <a:p>
            <a:pPr lvl="1"/>
            <a:r>
              <a:rPr lang="en-US" sz="2400" dirty="0" smtClean="0"/>
              <a:t>Ex- A mutation in the </a:t>
            </a:r>
            <a:r>
              <a:rPr lang="en-US" sz="2400" dirty="0" err="1" smtClean="0"/>
              <a:t>Hox</a:t>
            </a:r>
            <a:r>
              <a:rPr lang="en-US" sz="2400" dirty="0" smtClean="0"/>
              <a:t> genes of a fruit fly can replace antennae with legs growing on its head.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A9B8FF-E804-43C1-B31A-FDE15A77835C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846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586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67587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67588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67589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67590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67591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7592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67593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67594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759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759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7597" name="Rectangle 13"/>
          <p:cNvSpPr>
            <a:spLocks noGrp="1" noChangeArrowheads="1"/>
          </p:cNvSpPr>
          <p:nvPr>
            <p:ph type="dt" sz="half" idx="2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7598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7599" name="Rectangle 1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426F700-D3ED-446F-95CB-D1CB771FD8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1ABF34-F9FE-480C-B9CC-E6460D3722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4FE2CD-69B7-4348-8FEA-4F90CE4D79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19400" y="609600"/>
            <a:ext cx="6096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E01E52-6227-4195-AFBE-A54B9F5C5D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Jan 2006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# </a:t>
            </a:r>
          </a:p>
        </p:txBody>
      </p:sp>
    </p:spTree>
    <p:extLst>
      <p:ext uri="{BB962C8B-B14F-4D97-AF65-F5344CB8AC3E}">
        <p14:creationId xmlns:p14="http://schemas.microsoft.com/office/powerpoint/2010/main" val="2856159738"/>
      </p:ext>
    </p:extLst>
  </p:cSld>
  <p:clrMapOvr>
    <a:masterClrMapping/>
  </p:clrMapOvr>
  <p:transition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Jan 2006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# </a:t>
            </a:r>
          </a:p>
        </p:txBody>
      </p:sp>
    </p:spTree>
    <p:extLst>
      <p:ext uri="{BB962C8B-B14F-4D97-AF65-F5344CB8AC3E}">
        <p14:creationId xmlns:p14="http://schemas.microsoft.com/office/powerpoint/2010/main" val="911420984"/>
      </p:ext>
    </p:extLst>
  </p:cSld>
  <p:clrMapOvr>
    <a:masterClrMapping/>
  </p:clrMapOvr>
  <p:transition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Jan 2006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# </a:t>
            </a:r>
          </a:p>
        </p:txBody>
      </p:sp>
    </p:spTree>
    <p:extLst>
      <p:ext uri="{BB962C8B-B14F-4D97-AF65-F5344CB8AC3E}">
        <p14:creationId xmlns:p14="http://schemas.microsoft.com/office/powerpoint/2010/main" val="3893390390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748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748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Jan 2006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# </a:t>
            </a:r>
          </a:p>
        </p:txBody>
      </p:sp>
    </p:spTree>
    <p:extLst>
      <p:ext uri="{BB962C8B-B14F-4D97-AF65-F5344CB8AC3E}">
        <p14:creationId xmlns:p14="http://schemas.microsoft.com/office/powerpoint/2010/main" val="3000343654"/>
      </p:ext>
    </p:extLst>
  </p:cSld>
  <p:clrMapOvr>
    <a:masterClrMapping/>
  </p:clrMapOvr>
  <p:transition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Jan 2006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# </a:t>
            </a:r>
          </a:p>
        </p:txBody>
      </p:sp>
    </p:spTree>
    <p:extLst>
      <p:ext uri="{BB962C8B-B14F-4D97-AF65-F5344CB8AC3E}">
        <p14:creationId xmlns:p14="http://schemas.microsoft.com/office/powerpoint/2010/main" val="2789322818"/>
      </p:ext>
    </p:extLst>
  </p:cSld>
  <p:clrMapOvr>
    <a:masterClrMapping/>
  </p:clrMapOvr>
  <p:transition>
    <p:dissolv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Jan 2006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# </a:t>
            </a:r>
          </a:p>
        </p:txBody>
      </p:sp>
    </p:spTree>
    <p:extLst>
      <p:ext uri="{BB962C8B-B14F-4D97-AF65-F5344CB8AC3E}">
        <p14:creationId xmlns:p14="http://schemas.microsoft.com/office/powerpoint/2010/main" val="1120950269"/>
      </p:ext>
    </p:extLst>
  </p:cSld>
  <p:clrMapOvr>
    <a:masterClrMapping/>
  </p:clrMapOvr>
  <p:transition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Jan 2006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# </a:t>
            </a:r>
          </a:p>
        </p:txBody>
      </p:sp>
    </p:spTree>
    <p:extLst>
      <p:ext uri="{BB962C8B-B14F-4D97-AF65-F5344CB8AC3E}">
        <p14:creationId xmlns:p14="http://schemas.microsoft.com/office/powerpoint/2010/main" val="287471124"/>
      </p:ext>
    </p:extLst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EF61E-FAEB-4D65-BDC8-AA5D4280F58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Jan 2006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# </a:t>
            </a:r>
          </a:p>
        </p:txBody>
      </p:sp>
    </p:spTree>
    <p:extLst>
      <p:ext uri="{BB962C8B-B14F-4D97-AF65-F5344CB8AC3E}">
        <p14:creationId xmlns:p14="http://schemas.microsoft.com/office/powerpoint/2010/main" val="374531808"/>
      </p:ext>
    </p:extLst>
  </p:cSld>
  <p:clrMapOvr>
    <a:masterClrMapping/>
  </p:clrMapOvr>
  <p:transition>
    <p:dissolv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Jan 2006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# </a:t>
            </a:r>
          </a:p>
        </p:txBody>
      </p:sp>
    </p:spTree>
    <p:extLst>
      <p:ext uri="{BB962C8B-B14F-4D97-AF65-F5344CB8AC3E}">
        <p14:creationId xmlns:p14="http://schemas.microsoft.com/office/powerpoint/2010/main" val="2088677788"/>
      </p:ext>
    </p:extLst>
  </p:cSld>
  <p:clrMapOvr>
    <a:masterClrMapping/>
  </p:clrMapOvr>
  <p:transition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Jan 2006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# </a:t>
            </a:r>
          </a:p>
        </p:txBody>
      </p:sp>
    </p:spTree>
    <p:extLst>
      <p:ext uri="{BB962C8B-B14F-4D97-AF65-F5344CB8AC3E}">
        <p14:creationId xmlns:p14="http://schemas.microsoft.com/office/powerpoint/2010/main" val="2442795579"/>
      </p:ext>
    </p:extLst>
  </p:cSld>
  <p:clrMapOvr>
    <a:masterClrMapping/>
  </p:clrMapOvr>
  <p:transition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338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338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Jan 2006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# </a:t>
            </a:r>
          </a:p>
        </p:txBody>
      </p:sp>
    </p:spTree>
    <p:extLst>
      <p:ext uri="{BB962C8B-B14F-4D97-AF65-F5344CB8AC3E}">
        <p14:creationId xmlns:p14="http://schemas.microsoft.com/office/powerpoint/2010/main" val="1715940215"/>
      </p:ext>
    </p:extLst>
  </p:cSld>
  <p:clrMapOvr>
    <a:masterClrMapping/>
  </p:clrMapOvr>
  <p:transition>
    <p:dissolv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74838"/>
            <a:ext cx="3810000" cy="3738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874838"/>
            <a:ext cx="3810000" cy="373856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Jan 2006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# </a:t>
            </a:r>
          </a:p>
        </p:txBody>
      </p:sp>
    </p:spTree>
    <p:extLst>
      <p:ext uri="{BB962C8B-B14F-4D97-AF65-F5344CB8AC3E}">
        <p14:creationId xmlns:p14="http://schemas.microsoft.com/office/powerpoint/2010/main" val="688299768"/>
      </p:ext>
    </p:extLst>
  </p:cSld>
  <p:clrMapOvr>
    <a:masterClrMapping/>
  </p:clrMapOvr>
  <p:transition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Jan 2006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# </a:t>
            </a:r>
          </a:p>
        </p:txBody>
      </p:sp>
    </p:spTree>
    <p:extLst>
      <p:ext uri="{BB962C8B-B14F-4D97-AF65-F5344CB8AC3E}">
        <p14:creationId xmlns:p14="http://schemas.microsoft.com/office/powerpoint/2010/main" val="4279462156"/>
      </p:ext>
    </p:extLst>
  </p:cSld>
  <p:clrMapOvr>
    <a:masterClrMapping/>
  </p:clrMapOvr>
  <p:transition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Jan 2006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# </a:t>
            </a:r>
          </a:p>
        </p:txBody>
      </p:sp>
    </p:spTree>
    <p:extLst>
      <p:ext uri="{BB962C8B-B14F-4D97-AF65-F5344CB8AC3E}">
        <p14:creationId xmlns:p14="http://schemas.microsoft.com/office/powerpoint/2010/main" val="75721244"/>
      </p:ext>
    </p:extLst>
  </p:cSld>
  <p:clrMapOvr>
    <a:masterClrMapping/>
  </p:clrMapOvr>
  <p:transition>
    <p:dissolv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Jan 2006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# </a:t>
            </a:r>
          </a:p>
        </p:txBody>
      </p:sp>
    </p:spTree>
    <p:extLst>
      <p:ext uri="{BB962C8B-B14F-4D97-AF65-F5344CB8AC3E}">
        <p14:creationId xmlns:p14="http://schemas.microsoft.com/office/powerpoint/2010/main" val="2045978828"/>
      </p:ext>
    </p:extLst>
  </p:cSld>
  <p:clrMapOvr>
    <a:masterClrMapping/>
  </p:clrMapOvr>
  <p:transition>
    <p:dissolv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748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748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Jan 2006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# </a:t>
            </a:r>
          </a:p>
        </p:txBody>
      </p:sp>
    </p:spTree>
    <p:extLst>
      <p:ext uri="{BB962C8B-B14F-4D97-AF65-F5344CB8AC3E}">
        <p14:creationId xmlns:p14="http://schemas.microsoft.com/office/powerpoint/2010/main" val="1565404801"/>
      </p:ext>
    </p:extLst>
  </p:cSld>
  <p:clrMapOvr>
    <a:masterClrMapping/>
  </p:clrMapOvr>
  <p:transition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Jan 2006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# </a:t>
            </a:r>
          </a:p>
        </p:txBody>
      </p:sp>
    </p:spTree>
    <p:extLst>
      <p:ext uri="{BB962C8B-B14F-4D97-AF65-F5344CB8AC3E}">
        <p14:creationId xmlns:p14="http://schemas.microsoft.com/office/powerpoint/2010/main" val="3803359617"/>
      </p:ext>
    </p:extLst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603115-E399-4201-9416-BC042C62FA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Jan 2006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# </a:t>
            </a:r>
          </a:p>
        </p:txBody>
      </p:sp>
    </p:spTree>
    <p:extLst>
      <p:ext uri="{BB962C8B-B14F-4D97-AF65-F5344CB8AC3E}">
        <p14:creationId xmlns:p14="http://schemas.microsoft.com/office/powerpoint/2010/main" val="53203376"/>
      </p:ext>
    </p:extLst>
  </p:cSld>
  <p:clrMapOvr>
    <a:masterClrMapping/>
  </p:clrMapOvr>
  <p:transition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Jan 2006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# </a:t>
            </a:r>
          </a:p>
        </p:txBody>
      </p:sp>
    </p:spTree>
    <p:extLst>
      <p:ext uri="{BB962C8B-B14F-4D97-AF65-F5344CB8AC3E}">
        <p14:creationId xmlns:p14="http://schemas.microsoft.com/office/powerpoint/2010/main" val="3826034221"/>
      </p:ext>
    </p:extLst>
  </p:cSld>
  <p:clrMapOvr>
    <a:masterClrMapping/>
  </p:clrMapOvr>
  <p:transition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Jan 2006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# </a:t>
            </a:r>
          </a:p>
        </p:txBody>
      </p:sp>
    </p:spTree>
    <p:extLst>
      <p:ext uri="{BB962C8B-B14F-4D97-AF65-F5344CB8AC3E}">
        <p14:creationId xmlns:p14="http://schemas.microsoft.com/office/powerpoint/2010/main" val="385005495"/>
      </p:ext>
    </p:extLst>
  </p:cSld>
  <p:clrMapOvr>
    <a:masterClrMapping/>
  </p:clrMapOvr>
  <p:transition>
    <p:dissolv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Jan 2006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# </a:t>
            </a:r>
          </a:p>
        </p:txBody>
      </p:sp>
    </p:spTree>
    <p:extLst>
      <p:ext uri="{BB962C8B-B14F-4D97-AF65-F5344CB8AC3E}">
        <p14:creationId xmlns:p14="http://schemas.microsoft.com/office/powerpoint/2010/main" val="3822239031"/>
      </p:ext>
    </p:extLst>
  </p:cSld>
  <p:clrMapOvr>
    <a:masterClrMapping/>
  </p:clrMapOvr>
  <p:transition>
    <p:dissolv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Jan 2006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# </a:t>
            </a:r>
          </a:p>
        </p:txBody>
      </p:sp>
    </p:spTree>
    <p:extLst>
      <p:ext uri="{BB962C8B-B14F-4D97-AF65-F5344CB8AC3E}">
        <p14:creationId xmlns:p14="http://schemas.microsoft.com/office/powerpoint/2010/main" val="898776306"/>
      </p:ext>
    </p:extLst>
  </p:cSld>
  <p:clrMapOvr>
    <a:masterClrMapping/>
  </p:clrMapOvr>
  <p:transition>
    <p:dissolv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338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338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Jan 2006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# </a:t>
            </a:r>
          </a:p>
        </p:txBody>
      </p:sp>
    </p:spTree>
    <p:extLst>
      <p:ext uri="{BB962C8B-B14F-4D97-AF65-F5344CB8AC3E}">
        <p14:creationId xmlns:p14="http://schemas.microsoft.com/office/powerpoint/2010/main" val="4055986700"/>
      </p:ext>
    </p:extLst>
  </p:cSld>
  <p:clrMapOvr>
    <a:masterClrMapping/>
  </p:clrMapOvr>
  <p:transition>
    <p:dissolv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74838"/>
            <a:ext cx="3810000" cy="3738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874838"/>
            <a:ext cx="3810000" cy="373856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Jan 2006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# </a:t>
            </a:r>
          </a:p>
        </p:txBody>
      </p:sp>
    </p:spTree>
    <p:extLst>
      <p:ext uri="{BB962C8B-B14F-4D97-AF65-F5344CB8AC3E}">
        <p14:creationId xmlns:p14="http://schemas.microsoft.com/office/powerpoint/2010/main" val="358949301"/>
      </p:ext>
    </p:extLst>
  </p:cSld>
  <p:clrMapOvr>
    <a:masterClrMapping/>
  </p:clrMapOvr>
  <p:transition>
    <p:dissolv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Jan 2006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# </a:t>
            </a:r>
          </a:p>
        </p:txBody>
      </p:sp>
    </p:spTree>
    <p:extLst>
      <p:ext uri="{BB962C8B-B14F-4D97-AF65-F5344CB8AC3E}">
        <p14:creationId xmlns:p14="http://schemas.microsoft.com/office/powerpoint/2010/main" val="3211207487"/>
      </p:ext>
    </p:extLst>
  </p:cSld>
  <p:clrMapOvr>
    <a:masterClrMapping/>
  </p:clrMapOvr>
  <p:transition>
    <p:dissolv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Jan 2006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# </a:t>
            </a:r>
          </a:p>
        </p:txBody>
      </p:sp>
    </p:spTree>
    <p:extLst>
      <p:ext uri="{BB962C8B-B14F-4D97-AF65-F5344CB8AC3E}">
        <p14:creationId xmlns:p14="http://schemas.microsoft.com/office/powerpoint/2010/main" val="1696791204"/>
      </p:ext>
    </p:extLst>
  </p:cSld>
  <p:clrMapOvr>
    <a:masterClrMapping/>
  </p:clrMapOvr>
  <p:transition>
    <p:dissolv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Jan 2006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# </a:t>
            </a:r>
          </a:p>
        </p:txBody>
      </p:sp>
    </p:spTree>
    <p:extLst>
      <p:ext uri="{BB962C8B-B14F-4D97-AF65-F5344CB8AC3E}">
        <p14:creationId xmlns:p14="http://schemas.microsoft.com/office/powerpoint/2010/main" val="3914454275"/>
      </p:ext>
    </p:extLst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21705-0D22-4BDA-869F-80F84648AC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748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748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Jan 2006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# </a:t>
            </a:r>
          </a:p>
        </p:txBody>
      </p:sp>
    </p:spTree>
    <p:extLst>
      <p:ext uri="{BB962C8B-B14F-4D97-AF65-F5344CB8AC3E}">
        <p14:creationId xmlns:p14="http://schemas.microsoft.com/office/powerpoint/2010/main" val="2161788437"/>
      </p:ext>
    </p:extLst>
  </p:cSld>
  <p:clrMapOvr>
    <a:masterClrMapping/>
  </p:clrMapOvr>
  <p:transition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Jan 2006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# </a:t>
            </a:r>
          </a:p>
        </p:txBody>
      </p:sp>
    </p:spTree>
    <p:extLst>
      <p:ext uri="{BB962C8B-B14F-4D97-AF65-F5344CB8AC3E}">
        <p14:creationId xmlns:p14="http://schemas.microsoft.com/office/powerpoint/2010/main" val="782217347"/>
      </p:ext>
    </p:extLst>
  </p:cSld>
  <p:clrMapOvr>
    <a:masterClrMapping/>
  </p:clrMapOvr>
  <p:transition>
    <p:dissolv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Jan 2006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# </a:t>
            </a:r>
          </a:p>
        </p:txBody>
      </p:sp>
    </p:spTree>
    <p:extLst>
      <p:ext uri="{BB962C8B-B14F-4D97-AF65-F5344CB8AC3E}">
        <p14:creationId xmlns:p14="http://schemas.microsoft.com/office/powerpoint/2010/main" val="1028502758"/>
      </p:ext>
    </p:extLst>
  </p:cSld>
  <p:clrMapOvr>
    <a:masterClrMapping/>
  </p:clrMapOvr>
  <p:transition>
    <p:dissolv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Jan 2006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# </a:t>
            </a:r>
          </a:p>
        </p:txBody>
      </p:sp>
    </p:spTree>
    <p:extLst>
      <p:ext uri="{BB962C8B-B14F-4D97-AF65-F5344CB8AC3E}">
        <p14:creationId xmlns:p14="http://schemas.microsoft.com/office/powerpoint/2010/main" val="1555817221"/>
      </p:ext>
    </p:extLst>
  </p:cSld>
  <p:clrMapOvr>
    <a:masterClrMapping/>
  </p:clrMapOvr>
  <p:transition>
    <p:dissolv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Jan 2006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# </a:t>
            </a:r>
          </a:p>
        </p:txBody>
      </p:sp>
    </p:spTree>
    <p:extLst>
      <p:ext uri="{BB962C8B-B14F-4D97-AF65-F5344CB8AC3E}">
        <p14:creationId xmlns:p14="http://schemas.microsoft.com/office/powerpoint/2010/main" val="3675312549"/>
      </p:ext>
    </p:extLst>
  </p:cSld>
  <p:clrMapOvr>
    <a:masterClrMapping/>
  </p:clrMapOvr>
  <p:transition>
    <p:dissolv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Jan 2006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# </a:t>
            </a:r>
          </a:p>
        </p:txBody>
      </p:sp>
    </p:spTree>
    <p:extLst>
      <p:ext uri="{BB962C8B-B14F-4D97-AF65-F5344CB8AC3E}">
        <p14:creationId xmlns:p14="http://schemas.microsoft.com/office/powerpoint/2010/main" val="4292122903"/>
      </p:ext>
    </p:extLst>
  </p:cSld>
  <p:clrMapOvr>
    <a:masterClrMapping/>
  </p:clrMapOvr>
  <p:transition>
    <p:dissolv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Jan 2006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# </a:t>
            </a:r>
          </a:p>
        </p:txBody>
      </p:sp>
    </p:spTree>
    <p:extLst>
      <p:ext uri="{BB962C8B-B14F-4D97-AF65-F5344CB8AC3E}">
        <p14:creationId xmlns:p14="http://schemas.microsoft.com/office/powerpoint/2010/main" val="433977272"/>
      </p:ext>
    </p:extLst>
  </p:cSld>
  <p:clrMapOvr>
    <a:masterClrMapping/>
  </p:clrMapOvr>
  <p:transition>
    <p:dissolv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338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338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Jan 2006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# </a:t>
            </a:r>
          </a:p>
        </p:txBody>
      </p:sp>
    </p:spTree>
    <p:extLst>
      <p:ext uri="{BB962C8B-B14F-4D97-AF65-F5344CB8AC3E}">
        <p14:creationId xmlns:p14="http://schemas.microsoft.com/office/powerpoint/2010/main" val="3231215725"/>
      </p:ext>
    </p:extLst>
  </p:cSld>
  <p:clrMapOvr>
    <a:masterClrMapping/>
  </p:clrMapOvr>
  <p:transition>
    <p:dissolv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74838"/>
            <a:ext cx="3810000" cy="3738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874838"/>
            <a:ext cx="3810000" cy="373856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Jan 2006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# </a:t>
            </a:r>
          </a:p>
        </p:txBody>
      </p:sp>
    </p:spTree>
    <p:extLst>
      <p:ext uri="{BB962C8B-B14F-4D97-AF65-F5344CB8AC3E}">
        <p14:creationId xmlns:p14="http://schemas.microsoft.com/office/powerpoint/2010/main" val="2445186813"/>
      </p:ext>
    </p:extLst>
  </p:cSld>
  <p:clrMapOvr>
    <a:masterClrMapping/>
  </p:clrMapOvr>
  <p:transition>
    <p:dissolv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Jan 2006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# </a:t>
            </a:r>
          </a:p>
        </p:txBody>
      </p:sp>
    </p:spTree>
    <p:extLst>
      <p:ext uri="{BB962C8B-B14F-4D97-AF65-F5344CB8AC3E}">
        <p14:creationId xmlns:p14="http://schemas.microsoft.com/office/powerpoint/2010/main" val="1129111002"/>
      </p:ext>
    </p:extLst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708F06-CF07-4D72-911A-0BAEBE6D8A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Jan 2006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# </a:t>
            </a:r>
          </a:p>
        </p:txBody>
      </p:sp>
    </p:spTree>
    <p:extLst>
      <p:ext uri="{BB962C8B-B14F-4D97-AF65-F5344CB8AC3E}">
        <p14:creationId xmlns:p14="http://schemas.microsoft.com/office/powerpoint/2010/main" val="1881497464"/>
      </p:ext>
    </p:extLst>
  </p:cSld>
  <p:clrMapOvr>
    <a:masterClrMapping/>
  </p:clrMapOvr>
  <p:transition>
    <p:dissolv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Jan 2006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# </a:t>
            </a:r>
          </a:p>
        </p:txBody>
      </p:sp>
    </p:spTree>
    <p:extLst>
      <p:ext uri="{BB962C8B-B14F-4D97-AF65-F5344CB8AC3E}">
        <p14:creationId xmlns:p14="http://schemas.microsoft.com/office/powerpoint/2010/main" val="2282496045"/>
      </p:ext>
    </p:extLst>
  </p:cSld>
  <p:clrMapOvr>
    <a:masterClrMapping/>
  </p:clrMapOvr>
  <p:transition>
    <p:dissolv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748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74838"/>
            <a:ext cx="3810000" cy="3738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Jan 2006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# </a:t>
            </a:r>
          </a:p>
        </p:txBody>
      </p:sp>
    </p:spTree>
    <p:extLst>
      <p:ext uri="{BB962C8B-B14F-4D97-AF65-F5344CB8AC3E}">
        <p14:creationId xmlns:p14="http://schemas.microsoft.com/office/powerpoint/2010/main" val="725158746"/>
      </p:ext>
    </p:extLst>
  </p:cSld>
  <p:clrMapOvr>
    <a:masterClrMapping/>
  </p:clrMapOvr>
  <p:transition>
    <p:dissolv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Jan 2006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# </a:t>
            </a:r>
          </a:p>
        </p:txBody>
      </p:sp>
    </p:spTree>
    <p:extLst>
      <p:ext uri="{BB962C8B-B14F-4D97-AF65-F5344CB8AC3E}">
        <p14:creationId xmlns:p14="http://schemas.microsoft.com/office/powerpoint/2010/main" val="3840298840"/>
      </p:ext>
    </p:extLst>
  </p:cSld>
  <p:clrMapOvr>
    <a:masterClrMapping/>
  </p:clrMapOvr>
  <p:transition>
    <p:dissolv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Jan 2006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# </a:t>
            </a:r>
          </a:p>
        </p:txBody>
      </p:sp>
    </p:spTree>
    <p:extLst>
      <p:ext uri="{BB962C8B-B14F-4D97-AF65-F5344CB8AC3E}">
        <p14:creationId xmlns:p14="http://schemas.microsoft.com/office/powerpoint/2010/main" val="2982360705"/>
      </p:ext>
    </p:extLst>
  </p:cSld>
  <p:clrMapOvr>
    <a:masterClrMapping/>
  </p:clrMapOvr>
  <p:transition>
    <p:dissolv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Jan 2006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# </a:t>
            </a:r>
          </a:p>
        </p:txBody>
      </p:sp>
    </p:spTree>
    <p:extLst>
      <p:ext uri="{BB962C8B-B14F-4D97-AF65-F5344CB8AC3E}">
        <p14:creationId xmlns:p14="http://schemas.microsoft.com/office/powerpoint/2010/main" val="1666678524"/>
      </p:ext>
    </p:extLst>
  </p:cSld>
  <p:clrMapOvr>
    <a:masterClrMapping/>
  </p:clrMapOvr>
  <p:transition>
    <p:dissolv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Jan 2006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# </a:t>
            </a:r>
          </a:p>
        </p:txBody>
      </p:sp>
    </p:spTree>
    <p:extLst>
      <p:ext uri="{BB962C8B-B14F-4D97-AF65-F5344CB8AC3E}">
        <p14:creationId xmlns:p14="http://schemas.microsoft.com/office/powerpoint/2010/main" val="2180101921"/>
      </p:ext>
    </p:extLst>
  </p:cSld>
  <p:clrMapOvr>
    <a:masterClrMapping/>
  </p:clrMapOvr>
  <p:transition>
    <p:dissolv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Jan 2006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# </a:t>
            </a:r>
          </a:p>
        </p:txBody>
      </p:sp>
    </p:spTree>
    <p:extLst>
      <p:ext uri="{BB962C8B-B14F-4D97-AF65-F5344CB8AC3E}">
        <p14:creationId xmlns:p14="http://schemas.microsoft.com/office/powerpoint/2010/main" val="1028147805"/>
      </p:ext>
    </p:extLst>
  </p:cSld>
  <p:clrMapOvr>
    <a:masterClrMapping/>
  </p:clrMapOvr>
  <p:transition>
    <p:dissolv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Jan 2006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# </a:t>
            </a:r>
          </a:p>
        </p:txBody>
      </p:sp>
    </p:spTree>
    <p:extLst>
      <p:ext uri="{BB962C8B-B14F-4D97-AF65-F5344CB8AC3E}">
        <p14:creationId xmlns:p14="http://schemas.microsoft.com/office/powerpoint/2010/main" val="177317388"/>
      </p:ext>
    </p:extLst>
  </p:cSld>
  <p:clrMapOvr>
    <a:masterClrMapping/>
  </p:clrMapOvr>
  <p:transition>
    <p:dissolv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33876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338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Jan 2006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# </a:t>
            </a:r>
          </a:p>
        </p:txBody>
      </p:sp>
    </p:spTree>
    <p:extLst>
      <p:ext uri="{BB962C8B-B14F-4D97-AF65-F5344CB8AC3E}">
        <p14:creationId xmlns:p14="http://schemas.microsoft.com/office/powerpoint/2010/main" val="1355213826"/>
      </p:ext>
    </p:extLst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375AD-D55F-44DE-9DEE-E680BE7718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874838"/>
            <a:ext cx="3810000" cy="37385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874838"/>
            <a:ext cx="3810000" cy="3738562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Jan 2006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# </a:t>
            </a:r>
          </a:p>
        </p:txBody>
      </p:sp>
    </p:spTree>
    <p:extLst>
      <p:ext uri="{BB962C8B-B14F-4D97-AF65-F5344CB8AC3E}">
        <p14:creationId xmlns:p14="http://schemas.microsoft.com/office/powerpoint/2010/main" val="3300039562"/>
      </p:ext>
    </p:extLst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0F8D5-9186-42B3-9FCA-EB5C928823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18C85-D935-4AAD-942E-7A4CFBFC57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0BFCF-76A1-4DF5-B400-D43738F59C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6656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6656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6656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/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6656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656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656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656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/>
          </a:p>
        </p:txBody>
      </p:sp>
      <p:sp>
        <p:nvSpPr>
          <p:cNvPr id="6657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/>
          </a:p>
        </p:txBody>
      </p:sp>
      <p:sp>
        <p:nvSpPr>
          <p:cNvPr id="6657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98910F55-AD52-4034-AA92-78DC1484D77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657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99FF"/>
            </a:gs>
            <a:gs pos="50000">
              <a:srgbClr val="CEDFFF"/>
            </a:gs>
            <a:gs pos="100000">
              <a:srgbClr val="6699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7813" y="6251575"/>
            <a:ext cx="1057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Tahoma" pitchFamily="34" charset="0"/>
              </a:defRPr>
            </a:lvl1pPr>
          </a:lstStyle>
          <a:p>
            <a:pPr eaLnBrk="0" hangingPunct="0">
              <a:defRPr/>
            </a:pPr>
            <a:r>
              <a:rPr lang="en-US">
                <a:solidFill>
                  <a:srgbClr val="000000"/>
                </a:solidFill>
              </a:rPr>
              <a:t>Jan 2006</a:t>
            </a:r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>
                <a:latin typeface="Times" pitchFamily="18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>
                <a:latin typeface="Times" pitchFamily="18" charset="0"/>
              </a:defRPr>
            </a:lvl1pPr>
          </a:lstStyle>
          <a:p>
            <a:pPr algn="r" eaLnBrk="0" hangingPunct="0">
              <a:defRPr/>
            </a:pPr>
            <a:r>
              <a:rPr lang="en-US">
                <a:solidFill>
                  <a:srgbClr val="000000"/>
                </a:solidFill>
              </a:rPr>
              <a:t>Slide # </a:t>
            </a:r>
          </a:p>
        </p:txBody>
      </p:sp>
      <p:sp>
        <p:nvSpPr>
          <p:cNvPr id="1029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74838"/>
            <a:ext cx="7772400" cy="373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09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ransition>
    <p:dissolve/>
  </p:transition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99FF"/>
            </a:gs>
            <a:gs pos="50000">
              <a:srgbClr val="CEDFFF"/>
            </a:gs>
            <a:gs pos="100000">
              <a:srgbClr val="6699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7813" y="6251575"/>
            <a:ext cx="1057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Tahoma" pitchFamily="34" charset="0"/>
              </a:defRPr>
            </a:lvl1pPr>
          </a:lstStyle>
          <a:p>
            <a:pPr eaLnBrk="0" hangingPunct="0">
              <a:defRPr/>
            </a:pPr>
            <a:r>
              <a:rPr lang="en-US">
                <a:solidFill>
                  <a:srgbClr val="000000"/>
                </a:solidFill>
              </a:rPr>
              <a:t>Jan 2006</a:t>
            </a:r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>
                <a:latin typeface="Times" pitchFamily="18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>
                <a:latin typeface="Times" pitchFamily="18" charset="0"/>
              </a:defRPr>
            </a:lvl1pPr>
          </a:lstStyle>
          <a:p>
            <a:pPr algn="r" eaLnBrk="0" hangingPunct="0">
              <a:defRPr/>
            </a:pPr>
            <a:r>
              <a:rPr lang="en-US">
                <a:solidFill>
                  <a:srgbClr val="000000"/>
                </a:solidFill>
              </a:rPr>
              <a:t>Slide # </a:t>
            </a:r>
          </a:p>
        </p:txBody>
      </p:sp>
      <p:sp>
        <p:nvSpPr>
          <p:cNvPr id="1029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74838"/>
            <a:ext cx="7772400" cy="373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407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</p:sldLayoutIdLst>
  <p:transition>
    <p:dissolve/>
  </p:transition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99FF"/>
            </a:gs>
            <a:gs pos="50000">
              <a:srgbClr val="CEDFFF"/>
            </a:gs>
            <a:gs pos="100000">
              <a:srgbClr val="6699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7813" y="6251575"/>
            <a:ext cx="1057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Tahoma" pitchFamily="34" charset="0"/>
              </a:defRPr>
            </a:lvl1pPr>
          </a:lstStyle>
          <a:p>
            <a:pPr eaLnBrk="0" hangingPunct="0">
              <a:defRPr/>
            </a:pPr>
            <a:r>
              <a:rPr lang="en-US">
                <a:solidFill>
                  <a:srgbClr val="000000"/>
                </a:solidFill>
              </a:rPr>
              <a:t>Jan 2006</a:t>
            </a:r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>
                <a:latin typeface="Times" pitchFamily="18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>
                <a:latin typeface="Times" pitchFamily="18" charset="0"/>
              </a:defRPr>
            </a:lvl1pPr>
          </a:lstStyle>
          <a:p>
            <a:pPr algn="r" eaLnBrk="0" hangingPunct="0">
              <a:defRPr/>
            </a:pPr>
            <a:r>
              <a:rPr lang="en-US">
                <a:solidFill>
                  <a:srgbClr val="000000"/>
                </a:solidFill>
              </a:rPr>
              <a:t>Slide # </a:t>
            </a:r>
          </a:p>
        </p:txBody>
      </p:sp>
      <p:sp>
        <p:nvSpPr>
          <p:cNvPr id="1029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74838"/>
            <a:ext cx="7772400" cy="373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4529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ransition>
    <p:dissolve/>
  </p:transition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99FF"/>
            </a:gs>
            <a:gs pos="50000">
              <a:srgbClr val="CEDFFF"/>
            </a:gs>
            <a:gs pos="100000">
              <a:srgbClr val="6699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77813" y="6251575"/>
            <a:ext cx="1057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Tahoma" pitchFamily="34" charset="0"/>
              </a:defRPr>
            </a:lvl1pPr>
          </a:lstStyle>
          <a:p>
            <a:pPr eaLnBrk="0" hangingPunct="0">
              <a:defRPr/>
            </a:pPr>
            <a:r>
              <a:rPr lang="en-US">
                <a:solidFill>
                  <a:srgbClr val="000000"/>
                </a:solidFill>
              </a:rPr>
              <a:t>Jan 2006</a:t>
            </a:r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b="0">
                <a:latin typeface="Times" pitchFamily="18" charset="0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b="0">
                <a:latin typeface="Times" pitchFamily="18" charset="0"/>
              </a:defRPr>
            </a:lvl1pPr>
          </a:lstStyle>
          <a:p>
            <a:pPr algn="r" eaLnBrk="0" hangingPunct="0">
              <a:defRPr/>
            </a:pPr>
            <a:r>
              <a:rPr lang="en-US">
                <a:solidFill>
                  <a:srgbClr val="000000"/>
                </a:solidFill>
              </a:rPr>
              <a:t>Slide # </a:t>
            </a:r>
          </a:p>
        </p:txBody>
      </p:sp>
      <p:sp>
        <p:nvSpPr>
          <p:cNvPr id="1029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74838"/>
            <a:ext cx="7772400" cy="3738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6004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ransition>
    <p:dissolve/>
  </p:transition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en.wikipedia.org/wiki/Human_genome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207.207.4.198/pub/flash/26/transmenu_s.swf" TargetMode="External"/><Relationship Id="rId2" Type="http://schemas.openxmlformats.org/officeDocument/2006/relationships/hyperlink" Target="http://www-class.unl.edu/biochem/gp2/m_biology/animation/gene/gene_a2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983lhh20rGY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983lhh20rGY" TargetMode="External"/><Relationship Id="rId2" Type="http://schemas.openxmlformats.org/officeDocument/2006/relationships/hyperlink" Target="http://207.207.4.198/pub/flash/26/transmenu_s.swf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4.bp.blogspot.com/_YniKlbPh29k/SdrxjAFj1oI/AAAAAAAAD7o/DBkjnGpLbrQ/s1600-h/animal_oddities_gourd_tortoise.jpg" TargetMode="External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4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emf"/><Relationship Id="rId13" Type="http://schemas.openxmlformats.org/officeDocument/2006/relationships/customXml" Target="../ink/ink6.xml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32.em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29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31.emf"/><Relationship Id="rId4" Type="http://schemas.openxmlformats.org/officeDocument/2006/relationships/image" Target="../media/image28.emf"/><Relationship Id="rId9" Type="http://schemas.openxmlformats.org/officeDocument/2006/relationships/customXml" Target="../ink/ink4.xml"/><Relationship Id="rId14" Type="http://schemas.openxmlformats.org/officeDocument/2006/relationships/image" Target="../media/image33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2788" y="388938"/>
            <a:ext cx="6629400" cy="1190625"/>
          </a:xfrm>
        </p:spPr>
        <p:txBody>
          <a:bodyPr/>
          <a:lstStyle/>
          <a:p>
            <a:r>
              <a:rPr lang="en-US" dirty="0" smtClean="0"/>
              <a:t>Protein Synthesis Notes</a:t>
            </a:r>
            <a:endParaRPr lang="en-US" dirty="0"/>
          </a:p>
        </p:txBody>
      </p:sp>
      <p:pic>
        <p:nvPicPr>
          <p:cNvPr id="2052" name="Picture 4" descr="messengerR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7738" y="1497013"/>
            <a:ext cx="7837487" cy="5360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 </a:t>
            </a:r>
            <a:r>
              <a:rPr lang="en-US" dirty="0"/>
              <a:t>Steps to Make a Protein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3878263" cy="4530725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dirty="0" smtClean="0"/>
              <a:t>Transcription</a:t>
            </a:r>
            <a:endParaRPr lang="en-US" dirty="0"/>
          </a:p>
          <a:p>
            <a:pPr marL="1371600" lvl="2" indent="-457200"/>
            <a:r>
              <a:rPr lang="en-US" dirty="0"/>
              <a:t>DNA </a:t>
            </a:r>
            <a:r>
              <a:rPr lang="en-US" dirty="0">
                <a:cs typeface="Arial" charset="0"/>
              </a:rPr>
              <a:t>→ </a:t>
            </a:r>
            <a:r>
              <a:rPr lang="en-US" dirty="0" smtClean="0"/>
              <a:t>RNA</a:t>
            </a:r>
            <a:endParaRPr lang="en-US" dirty="0"/>
          </a:p>
          <a:p>
            <a:pPr marL="609600" indent="-609600">
              <a:buFontTx/>
              <a:buAutoNum type="arabicPeriod"/>
            </a:pPr>
            <a:r>
              <a:rPr lang="en-US" dirty="0"/>
              <a:t>Translation</a:t>
            </a:r>
          </a:p>
          <a:p>
            <a:pPr marL="1371600" lvl="2" indent="-457200"/>
            <a:r>
              <a:rPr lang="en-US" dirty="0"/>
              <a:t>RNA </a:t>
            </a:r>
            <a:r>
              <a:rPr lang="en-US" dirty="0">
                <a:cs typeface="Arial" charset="0"/>
              </a:rPr>
              <a:t>→ Protein (Chain of amino acids)</a:t>
            </a:r>
          </a:p>
        </p:txBody>
      </p:sp>
      <p:pic>
        <p:nvPicPr>
          <p:cNvPr id="5124" name="Picture 4" descr="messengerR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7875" y="2019300"/>
            <a:ext cx="4286250" cy="2933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3696" y="2030413"/>
            <a:ext cx="5100130" cy="3849687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r>
              <a:rPr lang="en-US" sz="2200" u="sng" dirty="0" smtClean="0">
                <a:latin typeface="Tahoma" pitchFamily="34" charset="0"/>
              </a:rPr>
              <a:t>Transcription</a:t>
            </a:r>
            <a:r>
              <a:rPr lang="en-US" sz="2200" dirty="0" smtClean="0">
                <a:latin typeface="Tahoma" pitchFamily="34" charset="0"/>
              </a:rPr>
              <a:t>:  a complementary single strand of mRNA is copied from part of the DNA in the nucleus</a:t>
            </a:r>
          </a:p>
          <a:p>
            <a:pPr marL="762000" lvl="1" indent="-304800" eaLnBrk="1" hangingPunct="1">
              <a:buFontTx/>
              <a:buAutoNum type="alphaLcPeriod"/>
            </a:pPr>
            <a:r>
              <a:rPr lang="en-US" sz="2200" b="1" dirty="0" smtClean="0">
                <a:latin typeface="Tahoma" pitchFamily="34" charset="0"/>
              </a:rPr>
              <a:t>RNA Polymerase</a:t>
            </a:r>
            <a:r>
              <a:rPr lang="en-US" sz="2200" dirty="0" smtClean="0">
                <a:latin typeface="Tahoma" pitchFamily="34" charset="0"/>
              </a:rPr>
              <a:t>, an enzyme,  unwinds DNA strand </a:t>
            </a:r>
          </a:p>
          <a:p>
            <a:pPr marL="762000" lvl="1" indent="-304800" eaLnBrk="1" hangingPunct="1">
              <a:buFontTx/>
              <a:buAutoNum type="alphaLcPeriod"/>
            </a:pPr>
            <a:r>
              <a:rPr lang="en-US" sz="2200" dirty="0" smtClean="0">
                <a:latin typeface="Tahoma" pitchFamily="34" charset="0"/>
              </a:rPr>
              <a:t>RNA polymerase “reads” one strand of DNA bases and makes the RNA strand</a:t>
            </a:r>
          </a:p>
          <a:p>
            <a:pPr marL="1162050" lvl="2" indent="-304800" eaLnBrk="1" hangingPunct="1"/>
            <a:r>
              <a:rPr lang="en-US" sz="2200" dirty="0" smtClean="0">
                <a:latin typeface="Tahoma" pitchFamily="34" charset="0"/>
              </a:rPr>
              <a:t>If DNA is         TACCAGTTT</a:t>
            </a:r>
          </a:p>
          <a:p>
            <a:pPr marL="1162050" lvl="2" indent="-304800" eaLnBrk="1" hangingPunct="1"/>
            <a:r>
              <a:rPr lang="en-US" sz="2200" dirty="0" smtClean="0">
                <a:latin typeface="Tahoma" pitchFamily="34" charset="0"/>
              </a:rPr>
              <a:t>mRNA will be   AUGGUCAAA</a:t>
            </a: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2215298" y="839821"/>
            <a:ext cx="482958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sz="3600" b="0" dirty="0">
                <a:latin typeface="Tahoma" pitchFamily="34" charset="0"/>
              </a:rPr>
              <a:t>Step 1:  Transcription</a:t>
            </a:r>
          </a:p>
        </p:txBody>
      </p:sp>
      <p:sp>
        <p:nvSpPr>
          <p:cNvPr id="147463" name="Text Box 7"/>
          <p:cNvSpPr txBox="1">
            <a:spLocks noChangeArrowheads="1"/>
          </p:cNvSpPr>
          <p:nvPr/>
        </p:nvSpPr>
        <p:spPr bwMode="auto">
          <a:xfrm>
            <a:off x="5375275" y="5073650"/>
            <a:ext cx="3602038" cy="7694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200" b="0" dirty="0">
                <a:latin typeface="Tahoma" pitchFamily="34" charset="0"/>
              </a:rPr>
              <a:t>c. mRNA </a:t>
            </a:r>
            <a:r>
              <a:rPr lang="en-US" sz="2200" b="0" dirty="0" smtClean="0">
                <a:latin typeface="Tahoma" pitchFamily="34" charset="0"/>
              </a:rPr>
              <a:t>leaves and </a:t>
            </a:r>
            <a:r>
              <a:rPr lang="en-US" sz="2200" b="0" dirty="0">
                <a:latin typeface="Tahoma" pitchFamily="34" charset="0"/>
              </a:rPr>
              <a:t>DNA strands will </a:t>
            </a:r>
            <a:r>
              <a:rPr lang="en-US" sz="2200" b="0" dirty="0" smtClean="0">
                <a:latin typeface="Tahoma" pitchFamily="34" charset="0"/>
              </a:rPr>
              <a:t>coil back up</a:t>
            </a:r>
            <a:endParaRPr lang="en-US" sz="2200" b="0" dirty="0">
              <a:latin typeface="Tahoma" pitchFamily="34" charset="0"/>
            </a:endParaRPr>
          </a:p>
        </p:txBody>
      </p:sp>
      <p:sp>
        <p:nvSpPr>
          <p:cNvPr id="2" name="ClipArt Placeholder 1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9" name="Picture 6" descr="transcrip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796197" y="1290691"/>
            <a:ext cx="2800265" cy="38953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6764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59" grpId="0" build="p" bldLvl="5" autoUpdateAnimBg="0"/>
      <p:bldP spid="147461" grpId="0" autoUpdateAnimBg="0"/>
      <p:bldP spid="147463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20222" y="1580135"/>
            <a:ext cx="4411662" cy="4415312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04800" indent="-304800" eaLnBrk="1" hangingPunct="1">
              <a:lnSpc>
                <a:spcPct val="90000"/>
              </a:lnSpc>
              <a:buFontTx/>
              <a:buAutoNum type="arabicPeriod"/>
            </a:pPr>
            <a:r>
              <a:rPr lang="en-US" sz="2200" u="sng" dirty="0" smtClean="0">
                <a:latin typeface="Tahoma" pitchFamily="34" charset="0"/>
              </a:rPr>
              <a:t>mRNA editing</a:t>
            </a:r>
            <a:r>
              <a:rPr lang="en-US" sz="2200" dirty="0" smtClean="0">
                <a:latin typeface="Tahoma" pitchFamily="34" charset="0"/>
              </a:rPr>
              <a:t>: cutting and splicing  mRNA before it leaves the nucleus</a:t>
            </a:r>
          </a:p>
          <a:p>
            <a:pPr marL="762000" lvl="1" indent="-304800" eaLnBrk="1" hangingPunct="1">
              <a:lnSpc>
                <a:spcPct val="90000"/>
              </a:lnSpc>
              <a:buFontTx/>
              <a:buAutoNum type="alphaLcPeriod"/>
            </a:pPr>
            <a:r>
              <a:rPr lang="en-US" sz="2200" u="sng" dirty="0" smtClean="0">
                <a:latin typeface="Tahoma" pitchFamily="34" charset="0"/>
              </a:rPr>
              <a:t>Introns</a:t>
            </a:r>
            <a:r>
              <a:rPr lang="en-US" sz="2200" dirty="0" smtClean="0">
                <a:latin typeface="Tahoma" pitchFamily="34" charset="0"/>
              </a:rPr>
              <a:t>- (intruders) “junk DNA” that doesn’t code for proteins are cut out</a:t>
            </a:r>
          </a:p>
          <a:p>
            <a:pPr marL="762000" lvl="1" indent="-304800" eaLnBrk="1" hangingPunct="1">
              <a:lnSpc>
                <a:spcPct val="90000"/>
              </a:lnSpc>
              <a:buFontTx/>
              <a:buAutoNum type="alphaLcPeriod"/>
            </a:pPr>
            <a:r>
              <a:rPr lang="en-US" sz="2200" u="sng" dirty="0" smtClean="0">
                <a:latin typeface="Tahoma" pitchFamily="34" charset="0"/>
              </a:rPr>
              <a:t>Exons</a:t>
            </a:r>
            <a:r>
              <a:rPr lang="en-US" sz="2200" dirty="0" smtClean="0">
                <a:latin typeface="Tahoma" pitchFamily="34" charset="0"/>
              </a:rPr>
              <a:t>- “good DNA”  that code for proteins stay and are expressed</a:t>
            </a:r>
          </a:p>
          <a:p>
            <a:pPr marL="304800" indent="-304800" eaLnBrk="1" hangingPunct="1">
              <a:lnSpc>
                <a:spcPct val="90000"/>
              </a:lnSpc>
              <a:buFontTx/>
              <a:buAutoNum type="arabicPeriod"/>
            </a:pPr>
            <a:r>
              <a:rPr lang="en-US" sz="2200" dirty="0" smtClean="0">
                <a:latin typeface="Tahoma" pitchFamily="34" charset="0"/>
              </a:rPr>
              <a:t>Introns are removed and exons are spliced together.</a:t>
            </a:r>
          </a:p>
          <a:p>
            <a:pPr marL="304800" indent="-304800" eaLnBrk="1" hangingPunct="1">
              <a:lnSpc>
                <a:spcPct val="90000"/>
              </a:lnSpc>
              <a:buFontTx/>
              <a:buAutoNum type="arabicPeriod"/>
            </a:pPr>
            <a:r>
              <a:rPr lang="en-US" sz="2200" dirty="0" smtClean="0">
                <a:latin typeface="Tahoma" pitchFamily="34" charset="0"/>
              </a:rPr>
              <a:t>Edited mRNA is sent out of nucleus to ribosome</a:t>
            </a:r>
          </a:p>
        </p:txBody>
      </p:sp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1857080" y="563971"/>
            <a:ext cx="560248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sz="4000" b="0" dirty="0">
                <a:latin typeface="Tahoma" pitchFamily="34" charset="0"/>
              </a:rPr>
              <a:t>Step </a:t>
            </a:r>
            <a:r>
              <a:rPr lang="en-US" sz="4000" b="0" dirty="0" smtClean="0">
                <a:latin typeface="Tahoma" pitchFamily="34" charset="0"/>
              </a:rPr>
              <a:t>1b: </a:t>
            </a:r>
            <a:r>
              <a:rPr lang="en-US" sz="4000" b="0" dirty="0">
                <a:latin typeface="Tahoma" pitchFamily="34" charset="0"/>
              </a:rPr>
              <a:t>mRNA editing</a:t>
            </a:r>
          </a:p>
        </p:txBody>
      </p:sp>
      <p:pic>
        <p:nvPicPr>
          <p:cNvPr id="9221" name="Picture 8" descr="C:\Documents and Settings\debbie\Desktop\introns and exons.gif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86375" y="1803400"/>
            <a:ext cx="3475038" cy="2990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58322" y="5705557"/>
            <a:ext cx="46500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(the exons can be spliced together in different sequences to produce different mRNA’s = different proteins)</a:t>
            </a:r>
          </a:p>
        </p:txBody>
      </p:sp>
    </p:spTree>
    <p:extLst>
      <p:ext uri="{BB962C8B-B14F-4D97-AF65-F5344CB8AC3E}">
        <p14:creationId xmlns:p14="http://schemas.microsoft.com/office/powerpoint/2010/main" val="1347727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507" grpId="0" build="p" bldLvl="5" autoUpdateAnimBg="0"/>
      <p:bldP spid="14951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 FACT: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7584" y="1600200"/>
            <a:ext cx="7814820" cy="4530725"/>
          </a:xfrm>
        </p:spPr>
        <p:txBody>
          <a:bodyPr/>
          <a:lstStyle/>
          <a:p>
            <a:r>
              <a:rPr lang="en-US" kern="1200" dirty="0" smtClean="0"/>
              <a:t>Over </a:t>
            </a:r>
            <a:r>
              <a:rPr lang="en-US" kern="1200" dirty="0"/>
              <a:t>98% of the </a:t>
            </a:r>
            <a:r>
              <a:rPr lang="en-US" kern="1200" dirty="0">
                <a:hlinkClick r:id="rId2" tooltip="Human genome"/>
              </a:rPr>
              <a:t>human genome</a:t>
            </a:r>
            <a:r>
              <a:rPr lang="en-US" kern="1200" dirty="0"/>
              <a:t> is noncoding </a:t>
            </a:r>
            <a:r>
              <a:rPr lang="en-US" kern="1200" dirty="0" smtClean="0"/>
              <a:t>DNA (introns)… Evolution perhaps?!?</a:t>
            </a:r>
            <a:endParaRPr lang="en-US" kern="1200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We have 25,000 genes but produce more than 100,000 diff proteins = splicing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23" y="2683700"/>
            <a:ext cx="8757502" cy="1567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3647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51" name="Picture 7" descr="messengerR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113" y="487363"/>
            <a:ext cx="8453437" cy="5786437"/>
          </a:xfrm>
          <a:prstGeom prst="rect">
            <a:avLst/>
          </a:prstGeom>
          <a:noFill/>
        </p:spPr>
      </p:pic>
      <p:sp>
        <p:nvSpPr>
          <p:cNvPr id="31752" name="Oval 8"/>
          <p:cNvSpPr>
            <a:spLocks noChangeArrowheads="1"/>
          </p:cNvSpPr>
          <p:nvPr/>
        </p:nvSpPr>
        <p:spPr bwMode="auto">
          <a:xfrm>
            <a:off x="0" y="180975"/>
            <a:ext cx="4346575" cy="6100763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3235325" y="196850"/>
            <a:ext cx="544671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CC3300"/>
                </a:solidFill>
              </a:rPr>
              <a:t>Transcription: DNA </a:t>
            </a:r>
            <a:r>
              <a:rPr lang="en-US" sz="2800" b="1">
                <a:solidFill>
                  <a:srgbClr val="CC3300"/>
                </a:solidFill>
                <a:cs typeface="Arial" charset="0"/>
              </a:rPr>
              <a:t>→ RNA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Transcription Animation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811713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://www-class.unl.edu/biochem/gp2/m_biology/animation/gene/gene_a2.html</a:t>
            </a:r>
            <a:endParaRPr lang="en-US" dirty="0"/>
          </a:p>
          <a:p>
            <a:r>
              <a:rPr lang="en-US" dirty="0">
                <a:hlinkClick r:id="rId3"/>
              </a:rPr>
              <a:t>http://207.207.4.198/pub/flash/26/transmenu_s.swf</a:t>
            </a:r>
            <a:r>
              <a:rPr lang="en-US" dirty="0"/>
              <a:t> (very good but need to skip some parts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>
                <a:hlinkClick r:id="rId4"/>
              </a:rPr>
              <a:t>http://www.youtube.com/watch?v=983lhh20rGY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60513"/>
            <a:ext cx="5303838" cy="4306887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r>
              <a:rPr lang="en-US" sz="2400" dirty="0" smtClean="0">
                <a:latin typeface="Tahoma" pitchFamily="34" charset="0"/>
              </a:rPr>
              <a:t>How the code is read:</a:t>
            </a:r>
          </a:p>
          <a:p>
            <a:pPr marL="762000" lvl="1" indent="-304800" eaLnBrk="1" hangingPunct="1">
              <a:buFontTx/>
              <a:buAutoNum type="alphaLcPeriod"/>
            </a:pPr>
            <a:r>
              <a:rPr lang="en-US" sz="2400" dirty="0" smtClean="0">
                <a:latin typeface="Tahoma" pitchFamily="34" charset="0"/>
              </a:rPr>
              <a:t>Every 3 bases on mRNA represents a code for an amino acid = </a:t>
            </a:r>
            <a:r>
              <a:rPr lang="en-US" sz="2400" u="sng" dirty="0" smtClean="0">
                <a:latin typeface="Tahoma" pitchFamily="34" charset="0"/>
              </a:rPr>
              <a:t>codon.</a:t>
            </a:r>
          </a:p>
          <a:p>
            <a:pPr marL="762000" lvl="1" indent="-304800" eaLnBrk="1" hangingPunct="1">
              <a:buFontTx/>
              <a:buAutoNum type="alphaLcPeriod"/>
            </a:pPr>
            <a:r>
              <a:rPr lang="en-US" sz="2400" dirty="0" smtClean="0">
                <a:latin typeface="Tahoma" pitchFamily="34" charset="0"/>
              </a:rPr>
              <a:t>Amino acids are abbreviated most times by using the first 3 letters of the amino acid’s name.</a:t>
            </a:r>
          </a:p>
          <a:p>
            <a:pPr marL="1162050" lvl="2" indent="-304800" eaLnBrk="1" hangingPunct="1"/>
            <a:r>
              <a:rPr lang="en-US" sz="2400" dirty="0" smtClean="0">
                <a:latin typeface="Tahoma" pitchFamily="34" charset="0"/>
              </a:rPr>
              <a:t>Met = </a:t>
            </a:r>
            <a:r>
              <a:rPr lang="en-US" sz="2400" dirty="0" err="1" smtClean="0">
                <a:latin typeface="Tahoma" pitchFamily="34" charset="0"/>
              </a:rPr>
              <a:t>methonine</a:t>
            </a:r>
            <a:endParaRPr lang="en-US" sz="2400" dirty="0" smtClean="0">
              <a:latin typeface="Tahoma" pitchFamily="34" charset="0"/>
            </a:endParaRPr>
          </a:p>
          <a:p>
            <a:pPr marL="1162050" lvl="2" indent="-304800" eaLnBrk="1" hangingPunct="1"/>
            <a:r>
              <a:rPr lang="en-US" sz="2400" dirty="0" err="1" smtClean="0">
                <a:latin typeface="Tahoma" pitchFamily="34" charset="0"/>
              </a:rPr>
              <a:t>Leu</a:t>
            </a:r>
            <a:r>
              <a:rPr lang="en-US" sz="2400" dirty="0" smtClean="0">
                <a:latin typeface="Tahoma" pitchFamily="34" charset="0"/>
              </a:rPr>
              <a:t> = </a:t>
            </a:r>
            <a:r>
              <a:rPr lang="en-US" sz="2400" dirty="0" err="1" smtClean="0">
                <a:latin typeface="Tahoma" pitchFamily="34" charset="0"/>
              </a:rPr>
              <a:t>leucine</a:t>
            </a:r>
            <a:endParaRPr lang="en-US" sz="2400" dirty="0" smtClean="0">
              <a:latin typeface="Tahoma" pitchFamily="34" charset="0"/>
            </a:endParaRPr>
          </a:p>
        </p:txBody>
      </p:sp>
      <p:sp>
        <p:nvSpPr>
          <p:cNvPr id="151557" name="Rectangle 5"/>
          <p:cNvSpPr>
            <a:spLocks noChangeArrowheads="1"/>
          </p:cNvSpPr>
          <p:nvPr/>
        </p:nvSpPr>
        <p:spPr bwMode="auto">
          <a:xfrm>
            <a:off x="570445" y="559935"/>
            <a:ext cx="465931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/>
            <a:r>
              <a:rPr lang="en-US" sz="4000" b="0" dirty="0">
                <a:latin typeface="Tahoma" pitchFamily="34" charset="0"/>
              </a:rPr>
              <a:t>Step </a:t>
            </a:r>
            <a:r>
              <a:rPr lang="en-US" sz="4000" b="0" dirty="0" smtClean="0">
                <a:latin typeface="Tahoma" pitchFamily="34" charset="0"/>
              </a:rPr>
              <a:t>2: </a:t>
            </a:r>
            <a:r>
              <a:rPr lang="en-US" sz="4000" b="0" dirty="0">
                <a:latin typeface="Tahoma" pitchFamily="34" charset="0"/>
              </a:rPr>
              <a:t>Translation</a:t>
            </a:r>
          </a:p>
        </p:txBody>
      </p:sp>
      <p:pic>
        <p:nvPicPr>
          <p:cNvPr id="10246" name="Picture 7" descr="C:\Documents and Settings\debbie\Desktop\RNA codons.pn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66317" y="2593295"/>
            <a:ext cx="2336800" cy="3971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5" descr="sb4137f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43908" y="207738"/>
            <a:ext cx="3629299" cy="19262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9924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555" grpId="0" build="p" bldLvl="5" autoUpdateAnimBg="0"/>
      <p:bldP spid="15155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 2006</a:t>
            </a:r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81250" y="598488"/>
            <a:ext cx="4459288" cy="4730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>
                <a:solidFill>
                  <a:schemeClr val="tx1"/>
                </a:solidFill>
                <a:latin typeface="Tahoma" pitchFamily="34" charset="0"/>
              </a:rPr>
              <a:t>Reading the Codon Chart</a:t>
            </a:r>
          </a:p>
        </p:txBody>
      </p:sp>
      <p:pic>
        <p:nvPicPr>
          <p:cNvPr id="143365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/>
          <a:srcRect l="21265" t="3178" r="16068" b="11124"/>
          <a:stretch>
            <a:fillRect/>
          </a:stretch>
        </p:blipFill>
        <p:spPr>
          <a:xfrm>
            <a:off x="3600450" y="1262063"/>
            <a:ext cx="4560888" cy="3738562"/>
          </a:xfrm>
          <a:noFill/>
          <a:ln/>
        </p:spPr>
      </p:pic>
      <p:sp>
        <p:nvSpPr>
          <p:cNvPr id="143366" name="Text Box 6"/>
          <p:cNvSpPr txBox="1">
            <a:spLocks noChangeArrowheads="1"/>
          </p:cNvSpPr>
          <p:nvPr/>
        </p:nvSpPr>
        <p:spPr bwMode="auto">
          <a:xfrm>
            <a:off x="8140700" y="2989263"/>
            <a:ext cx="8699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0"/>
              <a:t>Third Position</a:t>
            </a:r>
          </a:p>
        </p:txBody>
      </p:sp>
      <p:sp>
        <p:nvSpPr>
          <p:cNvPr id="143368" name="Text Box 8"/>
          <p:cNvSpPr txBox="1">
            <a:spLocks noChangeArrowheads="1"/>
          </p:cNvSpPr>
          <p:nvPr/>
        </p:nvSpPr>
        <p:spPr bwMode="auto">
          <a:xfrm>
            <a:off x="2787650" y="2962275"/>
            <a:ext cx="8699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0"/>
              <a:t>First Position</a:t>
            </a:r>
          </a:p>
        </p:txBody>
      </p:sp>
      <p:sp>
        <p:nvSpPr>
          <p:cNvPr id="143369" name="Text Box 9"/>
          <p:cNvSpPr txBox="1">
            <a:spLocks noChangeArrowheads="1"/>
          </p:cNvSpPr>
          <p:nvPr/>
        </p:nvSpPr>
        <p:spPr bwMode="auto">
          <a:xfrm>
            <a:off x="584463" y="1438275"/>
            <a:ext cx="2498758" cy="1614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Examples:</a:t>
            </a:r>
          </a:p>
          <a:p>
            <a:pPr algn="l">
              <a:spcBef>
                <a:spcPct val="50000"/>
              </a:spcBef>
            </a:pPr>
            <a:r>
              <a:rPr lang="en-US" dirty="0"/>
              <a:t>AUG = Methionine</a:t>
            </a:r>
          </a:p>
          <a:p>
            <a:pPr algn="l">
              <a:spcBef>
                <a:spcPct val="50000"/>
              </a:spcBef>
            </a:pPr>
            <a:r>
              <a:rPr lang="en-US" dirty="0"/>
              <a:t>CAU = </a:t>
            </a:r>
            <a:r>
              <a:rPr lang="en-US" dirty="0" err="1"/>
              <a:t>Histidine</a:t>
            </a:r>
            <a:endParaRPr lang="en-US" dirty="0"/>
          </a:p>
          <a:p>
            <a:pPr algn="l">
              <a:spcBef>
                <a:spcPct val="50000"/>
              </a:spcBef>
            </a:pPr>
            <a:r>
              <a:rPr lang="en-US" dirty="0"/>
              <a:t>UAG = Stop</a:t>
            </a:r>
          </a:p>
        </p:txBody>
      </p:sp>
      <p:sp>
        <p:nvSpPr>
          <p:cNvPr id="143370" name="Text Box 10"/>
          <p:cNvSpPr txBox="1">
            <a:spLocks noChangeArrowheads="1"/>
          </p:cNvSpPr>
          <p:nvPr/>
        </p:nvSpPr>
        <p:spPr bwMode="auto">
          <a:xfrm>
            <a:off x="584463" y="3635375"/>
            <a:ext cx="881063" cy="2301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Try these:</a:t>
            </a:r>
          </a:p>
          <a:p>
            <a:pPr algn="l">
              <a:spcBef>
                <a:spcPct val="50000"/>
              </a:spcBef>
            </a:pPr>
            <a:r>
              <a:rPr lang="en-US" dirty="0"/>
              <a:t>GCU:</a:t>
            </a:r>
          </a:p>
          <a:p>
            <a:pPr algn="l">
              <a:spcBef>
                <a:spcPct val="50000"/>
              </a:spcBef>
            </a:pPr>
            <a:r>
              <a:rPr lang="en-US" dirty="0"/>
              <a:t>UAC:</a:t>
            </a:r>
          </a:p>
          <a:p>
            <a:pPr algn="l">
              <a:spcBef>
                <a:spcPct val="50000"/>
              </a:spcBef>
            </a:pPr>
            <a:r>
              <a:rPr lang="en-US" dirty="0"/>
              <a:t>CUG:</a:t>
            </a:r>
          </a:p>
          <a:p>
            <a:pPr algn="l">
              <a:spcBef>
                <a:spcPct val="50000"/>
              </a:spcBef>
            </a:pPr>
            <a:r>
              <a:rPr lang="en-US" dirty="0"/>
              <a:t>UUA:</a:t>
            </a:r>
          </a:p>
        </p:txBody>
      </p:sp>
      <p:sp>
        <p:nvSpPr>
          <p:cNvPr id="143372" name="Text Box 12"/>
          <p:cNvSpPr txBox="1">
            <a:spLocks noChangeArrowheads="1"/>
          </p:cNvSpPr>
          <p:nvPr/>
        </p:nvSpPr>
        <p:spPr bwMode="auto">
          <a:xfrm>
            <a:off x="1664764" y="3879850"/>
            <a:ext cx="1549400" cy="2027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dirty="0"/>
              <a:t>Answers:</a:t>
            </a:r>
          </a:p>
          <a:p>
            <a:pPr algn="l">
              <a:spcBef>
                <a:spcPct val="50000"/>
              </a:spcBef>
            </a:pPr>
            <a:r>
              <a:rPr lang="en-US" dirty="0"/>
              <a:t>Alanine</a:t>
            </a:r>
          </a:p>
          <a:p>
            <a:pPr algn="l">
              <a:spcBef>
                <a:spcPct val="50000"/>
              </a:spcBef>
            </a:pPr>
            <a:r>
              <a:rPr lang="en-US" dirty="0"/>
              <a:t>Tyrosine</a:t>
            </a:r>
          </a:p>
          <a:p>
            <a:pPr algn="l">
              <a:spcBef>
                <a:spcPct val="50000"/>
              </a:spcBef>
            </a:pPr>
            <a:r>
              <a:rPr lang="en-US" dirty="0" err="1"/>
              <a:t>Leucine</a:t>
            </a:r>
            <a:endParaRPr lang="en-US" dirty="0"/>
          </a:p>
          <a:p>
            <a:pPr algn="l">
              <a:spcBef>
                <a:spcPct val="50000"/>
              </a:spcBef>
            </a:pPr>
            <a:r>
              <a:rPr lang="en-US" dirty="0" err="1"/>
              <a:t>Leucine</a:t>
            </a:r>
            <a:endParaRPr lang="en-US" dirty="0"/>
          </a:p>
        </p:txBody>
      </p:sp>
      <p:sp>
        <p:nvSpPr>
          <p:cNvPr id="143373" name="Text Box 13"/>
          <p:cNvSpPr txBox="1">
            <a:spLocks noChangeArrowheads="1"/>
          </p:cNvSpPr>
          <p:nvPr/>
        </p:nvSpPr>
        <p:spPr bwMode="auto">
          <a:xfrm>
            <a:off x="3267075" y="5173663"/>
            <a:ext cx="5710238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200"/>
              <a:t>This chart only works for mRNA codons</a:t>
            </a:r>
            <a:r>
              <a:rPr lang="en-US"/>
              <a:t>.</a:t>
            </a:r>
          </a:p>
        </p:txBody>
      </p:sp>
      <p:sp>
        <p:nvSpPr>
          <p:cNvPr id="143374" name="Text Box 14"/>
          <p:cNvSpPr txBox="1">
            <a:spLocks noChangeArrowheads="1"/>
          </p:cNvSpPr>
          <p:nvPr/>
        </p:nvSpPr>
        <p:spPr bwMode="auto">
          <a:xfrm>
            <a:off x="703263" y="573088"/>
            <a:ext cx="9953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Slide # 10</a:t>
            </a:r>
          </a:p>
        </p:txBody>
      </p:sp>
    </p:spTree>
    <p:extLst>
      <p:ext uri="{BB962C8B-B14F-4D97-AF65-F5344CB8AC3E}">
        <p14:creationId xmlns:p14="http://schemas.microsoft.com/office/powerpoint/2010/main" val="11743366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9" grpId="0" build="p" animBg="1" autoUpdateAnimBg="0"/>
      <p:bldP spid="143370" grpId="0" animBg="1" autoUpdateAnimBg="0"/>
      <p:bldP spid="143372" grpId="0" animBg="1" autoUpdateAnimBg="0"/>
      <p:bldP spid="14337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36588" y="314325"/>
            <a:ext cx="8229600" cy="1143000"/>
          </a:xfrm>
        </p:spPr>
        <p:txBody>
          <a:bodyPr/>
          <a:lstStyle/>
          <a:p>
            <a:r>
              <a:rPr lang="en-US" dirty="0"/>
              <a:t>Step </a:t>
            </a:r>
            <a:r>
              <a:rPr lang="en-US" dirty="0" smtClean="0"/>
              <a:t>2: </a:t>
            </a:r>
            <a:r>
              <a:rPr lang="en-US" dirty="0"/>
              <a:t>Translation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0400" y="1508125"/>
            <a:ext cx="8229600" cy="4525963"/>
          </a:xfrm>
        </p:spPr>
        <p:txBody>
          <a:bodyPr/>
          <a:lstStyle/>
          <a:p>
            <a:r>
              <a:rPr lang="en-US" sz="3200" u="sng" dirty="0"/>
              <a:t>Translation</a:t>
            </a:r>
            <a:r>
              <a:rPr lang="en-US" sz="3200" dirty="0"/>
              <a:t> - </a:t>
            </a:r>
            <a:r>
              <a:rPr lang="en-US" sz="3200" dirty="0" smtClean="0"/>
              <a:t>Translating </a:t>
            </a:r>
            <a:r>
              <a:rPr lang="en-US" sz="3200" dirty="0"/>
              <a:t>of a mRNA </a:t>
            </a:r>
            <a:r>
              <a:rPr lang="en-US" sz="3200" dirty="0" smtClean="0"/>
              <a:t>codons </a:t>
            </a:r>
            <a:r>
              <a:rPr lang="en-US" sz="3200" dirty="0"/>
              <a:t>into a protein (amino acid chain)</a:t>
            </a:r>
          </a:p>
          <a:p>
            <a:pPr lvl="1"/>
            <a:r>
              <a:rPr lang="en-US" dirty="0"/>
              <a:t>Takes place on </a:t>
            </a:r>
            <a:r>
              <a:rPr lang="en-US" dirty="0" err="1"/>
              <a:t>r</a:t>
            </a:r>
            <a:r>
              <a:rPr lang="en-US" dirty="0" err="1" smtClean="0"/>
              <a:t>ibosomes</a:t>
            </a:r>
            <a:r>
              <a:rPr lang="en-US" dirty="0" smtClean="0"/>
              <a:t> in cytoplasm</a:t>
            </a:r>
            <a:endParaRPr lang="en-US" dirty="0"/>
          </a:p>
        </p:txBody>
      </p:sp>
      <p:pic>
        <p:nvPicPr>
          <p:cNvPr id="47111" name="Picture 7" descr="transl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147" y="3253353"/>
            <a:ext cx="5761896" cy="36046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-1" y="969737"/>
            <a:ext cx="8860971" cy="3902075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04800" indent="-304800" eaLnBrk="1" hangingPunct="1">
              <a:buFontTx/>
              <a:buAutoNum type="arabicPeriod"/>
            </a:pPr>
            <a:r>
              <a:rPr lang="en-US" sz="2400" dirty="0" smtClean="0">
                <a:latin typeface="Tahoma" pitchFamily="34" charset="0"/>
              </a:rPr>
              <a:t>Edited mRNA attaches to a ribosome</a:t>
            </a:r>
          </a:p>
          <a:p>
            <a:pPr marL="304800" indent="-304800" eaLnBrk="1" hangingPunct="1">
              <a:buFontTx/>
              <a:buAutoNum type="arabicPeriod"/>
            </a:pPr>
            <a:r>
              <a:rPr lang="en-US" sz="2400" dirty="0">
                <a:latin typeface="Tahoma" pitchFamily="34" charset="0"/>
              </a:rPr>
              <a:t>As each codon of the mRNA molecule moves through the ribosome, </a:t>
            </a:r>
            <a:r>
              <a:rPr lang="en-US" sz="2400" dirty="0" smtClean="0">
                <a:latin typeface="Tahoma" pitchFamily="34" charset="0"/>
              </a:rPr>
              <a:t>the </a:t>
            </a:r>
            <a:r>
              <a:rPr lang="en-US" sz="2400" dirty="0" err="1" smtClean="0">
                <a:latin typeface="Tahoma" pitchFamily="34" charset="0"/>
              </a:rPr>
              <a:t>tRNA</a:t>
            </a:r>
            <a:r>
              <a:rPr lang="en-US" sz="2400" dirty="0" smtClean="0">
                <a:latin typeface="Tahoma" pitchFamily="34" charset="0"/>
              </a:rPr>
              <a:t> brings the </a:t>
            </a:r>
            <a:r>
              <a:rPr lang="en-US" sz="2400" dirty="0">
                <a:latin typeface="Tahoma" pitchFamily="34" charset="0"/>
              </a:rPr>
              <a:t>proper amino </a:t>
            </a:r>
            <a:r>
              <a:rPr lang="en-US" sz="2400" dirty="0" smtClean="0">
                <a:latin typeface="Tahoma" pitchFamily="34" charset="0"/>
              </a:rPr>
              <a:t>acid to </a:t>
            </a:r>
            <a:r>
              <a:rPr lang="en-US" sz="2400" dirty="0">
                <a:latin typeface="Tahoma" pitchFamily="34" charset="0"/>
              </a:rPr>
              <a:t>the </a:t>
            </a:r>
            <a:r>
              <a:rPr lang="en-US" sz="2400" dirty="0" smtClean="0">
                <a:latin typeface="Tahoma" pitchFamily="34" charset="0"/>
              </a:rPr>
              <a:t>ribosome.</a:t>
            </a:r>
            <a:endParaRPr lang="en-US" sz="2400" dirty="0">
              <a:latin typeface="Tahoma" pitchFamily="34" charset="0"/>
            </a:endParaRPr>
          </a:p>
          <a:p>
            <a:pPr marL="762000" lvl="1" indent="-304800" eaLnBrk="1" hangingPunct="1"/>
            <a:r>
              <a:rPr lang="en-US" sz="2400" dirty="0" smtClean="0">
                <a:latin typeface="Tahoma" pitchFamily="34" charset="0"/>
              </a:rPr>
              <a:t>Notice the anticodon on </a:t>
            </a:r>
            <a:r>
              <a:rPr lang="en-US" sz="2400" dirty="0" err="1" smtClean="0">
                <a:latin typeface="Tahoma" pitchFamily="34" charset="0"/>
              </a:rPr>
              <a:t>tRNA</a:t>
            </a:r>
            <a:r>
              <a:rPr lang="en-US" sz="2400" dirty="0" smtClean="0">
                <a:latin typeface="Tahoma" pitchFamily="34" charset="0"/>
              </a:rPr>
              <a:t> – it is complementary to the mRNA codon</a:t>
            </a:r>
          </a:p>
          <a:p>
            <a:pPr marL="762000" lvl="1" indent="-304800" eaLnBrk="1" hangingPunct="1"/>
            <a:r>
              <a:rPr lang="en-US" sz="2400" dirty="0" smtClean="0">
                <a:latin typeface="Tahoma" pitchFamily="34" charset="0"/>
              </a:rPr>
              <a:t>The amino acids are joined together by chemical bonds called peptide bonds to build an amino acid chain called a “polypeptide</a:t>
            </a:r>
            <a:r>
              <a:rPr lang="en-US" sz="2400" dirty="0" smtClean="0"/>
              <a:t>”</a:t>
            </a: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1105127" y="31113"/>
            <a:ext cx="587828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4400" b="0" dirty="0">
                <a:latin typeface="Tahoma" pitchFamily="34" charset="0"/>
              </a:rPr>
              <a:t>Step </a:t>
            </a:r>
            <a:r>
              <a:rPr lang="en-US" sz="4400" b="0" dirty="0" smtClean="0">
                <a:latin typeface="Tahoma" pitchFamily="34" charset="0"/>
              </a:rPr>
              <a:t>2: </a:t>
            </a:r>
            <a:r>
              <a:rPr lang="en-US" sz="4400" b="0" dirty="0">
                <a:latin typeface="Tahoma" pitchFamily="34" charset="0"/>
              </a:rPr>
              <a:t>Translation</a:t>
            </a:r>
          </a:p>
        </p:txBody>
      </p:sp>
      <p:pic>
        <p:nvPicPr>
          <p:cNvPr id="9" name="Picture 4" descr="anticod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23242" y="4277206"/>
            <a:ext cx="4593771" cy="26151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221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7265" y="3608173"/>
            <a:ext cx="7772400" cy="2854197"/>
          </a:xfrm>
          <a:ln>
            <a:solidFill>
              <a:schemeClr val="bg1">
                <a:lumMod val="25000"/>
              </a:schemeClr>
            </a:solidFill>
          </a:ln>
        </p:spPr>
        <p:txBody>
          <a:bodyPr/>
          <a:lstStyle/>
          <a:p>
            <a:pPr algn="ctr"/>
            <a:r>
              <a:rPr lang="en-US" b="1" dirty="0" smtClean="0"/>
              <a:t>If DNA </a:t>
            </a:r>
            <a:r>
              <a:rPr lang="en-US" b="1" u="sng" dirty="0" smtClean="0"/>
              <a:t>cannot</a:t>
            </a:r>
            <a:r>
              <a:rPr lang="en-US" b="1" dirty="0" smtClean="0"/>
              <a:t> leave the nucleus – How can it get the instructions out to make the proteins needed to survive??????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4973" y="1655806"/>
            <a:ext cx="7772400" cy="1631092"/>
          </a:xfrm>
        </p:spPr>
        <p:txBody>
          <a:bodyPr/>
          <a:lstStyle/>
          <a:p>
            <a:pPr marL="0" indent="0" algn="ctr">
              <a:buNone/>
            </a:pPr>
            <a:r>
              <a:rPr lang="en-US" sz="3200" dirty="0" smtClean="0"/>
              <a:t>Genetic information (genes) coded in DNA provide all the information needed to assemble proteins.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9855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of Protein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/>
              <a:t>Start </a:t>
            </a:r>
            <a:r>
              <a:rPr lang="en-US" b="1" u="sng" dirty="0" err="1" smtClean="0"/>
              <a:t>codons</a:t>
            </a:r>
            <a:r>
              <a:rPr lang="en-US" dirty="0" smtClean="0"/>
              <a:t>: found at the beginning of a protein </a:t>
            </a:r>
          </a:p>
          <a:p>
            <a:pPr lvl="1" eaLnBrk="1" hangingPunct="1"/>
            <a:r>
              <a:rPr lang="en-US" dirty="0" smtClean="0"/>
              <a:t>Only one - AUG (</a:t>
            </a:r>
            <a:r>
              <a:rPr lang="en-US" dirty="0" err="1" smtClean="0"/>
              <a:t>methionine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b="1" u="sng" dirty="0" smtClean="0"/>
              <a:t>Stop </a:t>
            </a:r>
            <a:r>
              <a:rPr lang="en-US" b="1" u="sng" dirty="0" err="1" smtClean="0"/>
              <a:t>codons</a:t>
            </a:r>
            <a:r>
              <a:rPr lang="en-US" dirty="0" smtClean="0"/>
              <a:t>: found at the end of a protein (end of a polypeptide chain)</a:t>
            </a:r>
          </a:p>
          <a:p>
            <a:pPr eaLnBrk="1" hangingPunct="1"/>
            <a:r>
              <a:rPr lang="en-US" dirty="0" smtClean="0"/>
              <a:t>Three stop </a:t>
            </a:r>
            <a:r>
              <a:rPr lang="en-US" dirty="0" err="1" smtClean="0"/>
              <a:t>codons</a:t>
            </a:r>
            <a:r>
              <a:rPr lang="en-US" dirty="0" smtClean="0"/>
              <a:t> that do not code for any amino acid therefore making the process stop : UAA, UAG,UGA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Translation Animations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http://207.207.4.198/pub/flash/26/transmenu_s.swf</a:t>
            </a:r>
            <a:r>
              <a:rPr lang="en-US" dirty="0"/>
              <a:t> (very good animation</a:t>
            </a:r>
            <a:r>
              <a:rPr lang="en-US" dirty="0" smtClean="0"/>
              <a:t>!)</a:t>
            </a:r>
          </a:p>
          <a:p>
            <a:endParaRPr lang="en-US" dirty="0" smtClean="0"/>
          </a:p>
          <a:p>
            <a:r>
              <a:rPr lang="en-US" dirty="0" smtClean="0">
                <a:hlinkClick r:id="rId3"/>
              </a:rPr>
              <a:t>http://www.youtube.com/watch?v=983lhh20rGY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 2006</a:t>
            </a:r>
          </a:p>
        </p:txBody>
      </p:sp>
      <p:pic>
        <p:nvPicPr>
          <p:cNvPr id="119810" name="Picture 2" descr="C:\WINDOWS\Desktop\unit4\bio_ch12\bio_ch12_413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66850" y="1184275"/>
            <a:ext cx="6848475" cy="4740275"/>
          </a:xfrm>
          <a:prstGeom prst="rect">
            <a:avLst/>
          </a:prstGeom>
          <a:noFill/>
        </p:spPr>
      </p:pic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2552700" y="1651000"/>
            <a:ext cx="7334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25000"/>
              </a:spcBef>
            </a:pPr>
            <a:r>
              <a:rPr lang="en-US" sz="1400"/>
              <a:t>mRNA</a:t>
            </a:r>
          </a:p>
          <a:p>
            <a:pPr algn="ctr">
              <a:spcBef>
                <a:spcPct val="25000"/>
              </a:spcBef>
            </a:pPr>
            <a:r>
              <a:rPr lang="en-US" sz="1400">
                <a:sym typeface="Symbol" pitchFamily="18" charset="2"/>
              </a:rPr>
              <a:t></a:t>
            </a:r>
            <a:endParaRPr lang="en-US" sz="1400"/>
          </a:p>
        </p:txBody>
      </p:sp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4081463" y="2928938"/>
            <a:ext cx="692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25000"/>
              </a:spcBef>
            </a:pPr>
            <a:r>
              <a:rPr lang="en-US" sz="1400">
                <a:sym typeface="Symbol" pitchFamily="18" charset="2"/>
              </a:rPr>
              <a:t>t</a:t>
            </a:r>
            <a:r>
              <a:rPr lang="en-US" sz="1400"/>
              <a:t> RNA</a:t>
            </a:r>
          </a:p>
        </p:txBody>
      </p:sp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735013" y="5272088"/>
            <a:ext cx="1066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/>
              <a:t>mRNA </a:t>
            </a:r>
            <a:r>
              <a:rPr lang="en-US" sz="1400">
                <a:sym typeface="Symbol" pitchFamily="18" charset="2"/>
              </a:rPr>
              <a:t></a:t>
            </a:r>
            <a:endParaRPr lang="en-US" sz="1400"/>
          </a:p>
        </p:txBody>
      </p:sp>
      <p:sp>
        <p:nvSpPr>
          <p:cNvPr id="119814" name="Text Box 6"/>
          <p:cNvSpPr txBox="1">
            <a:spLocks noChangeArrowheads="1"/>
          </p:cNvSpPr>
          <p:nvPr/>
        </p:nvSpPr>
        <p:spPr bwMode="auto">
          <a:xfrm>
            <a:off x="3714750" y="5703888"/>
            <a:ext cx="1295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/>
              <a:t>Start codon</a:t>
            </a:r>
          </a:p>
        </p:txBody>
      </p:sp>
      <p:sp>
        <p:nvSpPr>
          <p:cNvPr id="119815" name="Text Box 7"/>
          <p:cNvSpPr txBox="1">
            <a:spLocks noChangeArrowheads="1"/>
          </p:cNvSpPr>
          <p:nvPr/>
        </p:nvSpPr>
        <p:spPr bwMode="auto">
          <a:xfrm>
            <a:off x="1060450" y="4692650"/>
            <a:ext cx="1079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Ribosome</a:t>
            </a:r>
          </a:p>
        </p:txBody>
      </p:sp>
      <p:sp>
        <p:nvSpPr>
          <p:cNvPr id="119816" name="Text Box 8"/>
          <p:cNvSpPr txBox="1">
            <a:spLocks noChangeArrowheads="1"/>
          </p:cNvSpPr>
          <p:nvPr/>
        </p:nvSpPr>
        <p:spPr bwMode="auto">
          <a:xfrm>
            <a:off x="1962150" y="3205163"/>
            <a:ext cx="1066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0"/>
              <a:t>Methionine</a:t>
            </a:r>
          </a:p>
        </p:txBody>
      </p:sp>
      <p:sp>
        <p:nvSpPr>
          <p:cNvPr id="119817" name="Text Box 9"/>
          <p:cNvSpPr txBox="1">
            <a:spLocks noChangeArrowheads="1"/>
          </p:cNvSpPr>
          <p:nvPr/>
        </p:nvSpPr>
        <p:spPr bwMode="auto">
          <a:xfrm>
            <a:off x="2600325" y="2922588"/>
            <a:ext cx="1371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0"/>
              <a:t>Phenylalanine</a:t>
            </a:r>
          </a:p>
        </p:txBody>
      </p:sp>
      <p:sp>
        <p:nvSpPr>
          <p:cNvPr id="119819" name="Text Box 11"/>
          <p:cNvSpPr txBox="1">
            <a:spLocks noChangeArrowheads="1"/>
          </p:cNvSpPr>
          <p:nvPr/>
        </p:nvSpPr>
        <p:spPr bwMode="auto">
          <a:xfrm>
            <a:off x="5364163" y="2740025"/>
            <a:ext cx="9906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0"/>
              <a:t>Lysine</a:t>
            </a:r>
            <a:endParaRPr lang="en-US" sz="1400" b="0"/>
          </a:p>
        </p:txBody>
      </p:sp>
      <p:sp>
        <p:nvSpPr>
          <p:cNvPr id="119820" name="Text Box 12"/>
          <p:cNvSpPr txBox="1">
            <a:spLocks noChangeArrowheads="1"/>
          </p:cNvSpPr>
          <p:nvPr/>
        </p:nvSpPr>
        <p:spPr bwMode="auto">
          <a:xfrm>
            <a:off x="5327650" y="1489075"/>
            <a:ext cx="8874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/>
              <a:t>Nucleus</a:t>
            </a:r>
          </a:p>
        </p:txBody>
      </p:sp>
      <p:sp>
        <p:nvSpPr>
          <p:cNvPr id="119821" name="Rectangle 13"/>
          <p:cNvSpPr>
            <a:spLocks noGrp="1" noChangeArrowheads="1"/>
          </p:cNvSpPr>
          <p:nvPr>
            <p:ph type="title"/>
          </p:nvPr>
        </p:nvSpPr>
        <p:spPr bwMode="auto">
          <a:xfrm>
            <a:off x="3517900" y="523875"/>
            <a:ext cx="2276475" cy="550863"/>
          </a:xfrm>
          <a:solidFill>
            <a:srgbClr val="CCCC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dirty="0">
                <a:solidFill>
                  <a:schemeClr val="tx1"/>
                </a:solidFill>
                <a:latin typeface="Tahoma" pitchFamily="34" charset="0"/>
              </a:rPr>
              <a:t> Translation</a:t>
            </a:r>
          </a:p>
        </p:txBody>
      </p:sp>
      <p:sp>
        <p:nvSpPr>
          <p:cNvPr id="119824" name="Text Box 16"/>
          <p:cNvSpPr txBox="1">
            <a:spLocks noChangeArrowheads="1"/>
          </p:cNvSpPr>
          <p:nvPr/>
        </p:nvSpPr>
        <p:spPr bwMode="auto">
          <a:xfrm>
            <a:off x="71438" y="6249988"/>
            <a:ext cx="9588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0">
                <a:solidFill>
                  <a:schemeClr val="bg1"/>
                </a:solidFill>
              </a:rPr>
              <a:t>Go to Section:</a:t>
            </a:r>
            <a:endParaRPr lang="en-US" sz="2400" b="0"/>
          </a:p>
        </p:txBody>
      </p:sp>
      <p:sp>
        <p:nvSpPr>
          <p:cNvPr id="119827" name="Text Box 19"/>
          <p:cNvSpPr txBox="1">
            <a:spLocks noChangeArrowheads="1"/>
          </p:cNvSpPr>
          <p:nvPr/>
        </p:nvSpPr>
        <p:spPr bwMode="auto">
          <a:xfrm>
            <a:off x="5461000" y="4252913"/>
            <a:ext cx="1447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0"/>
              <a:t>  </a:t>
            </a:r>
            <a:r>
              <a:rPr lang="en-US" sz="1400">
                <a:sym typeface="Symbol" pitchFamily="18" charset="2"/>
              </a:rPr>
              <a:t> </a:t>
            </a:r>
            <a:r>
              <a:rPr lang="en-US" sz="1400"/>
              <a:t>Anticodon </a:t>
            </a:r>
          </a:p>
        </p:txBody>
      </p:sp>
      <p:sp>
        <p:nvSpPr>
          <p:cNvPr id="119828" name="Text Box 20"/>
          <p:cNvSpPr txBox="1">
            <a:spLocks noChangeArrowheads="1"/>
          </p:cNvSpPr>
          <p:nvPr/>
        </p:nvSpPr>
        <p:spPr bwMode="auto">
          <a:xfrm>
            <a:off x="658813" y="404813"/>
            <a:ext cx="9953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Slide # 12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autoUpdateAnimBg="0"/>
      <p:bldP spid="119812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Jan 2006</a:t>
            </a:r>
          </a:p>
        </p:txBody>
      </p:sp>
      <p:pic>
        <p:nvPicPr>
          <p:cNvPr id="120834" name="Picture 2" descr="C:\WINDOWS\Desktop\unit4\bio_ch12\bio_ch12_619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6713" y="1419225"/>
            <a:ext cx="7902575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968375" y="1874838"/>
            <a:ext cx="30527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10000"/>
              </a:spcBef>
            </a:pPr>
            <a:r>
              <a:rPr lang="en-US" sz="1400"/>
              <a:t>The Polypeptide “Assembly Line”</a:t>
            </a:r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200025" y="5472113"/>
            <a:ext cx="8382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0"/>
              <a:t>mRNA</a:t>
            </a:r>
            <a:endParaRPr lang="en-US" sz="1400" b="0"/>
          </a:p>
        </p:txBody>
      </p:sp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1335088" y="5640388"/>
            <a:ext cx="1143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0"/>
              <a:t>Ribosome</a:t>
            </a:r>
          </a:p>
        </p:txBody>
      </p:sp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2574925" y="5513388"/>
            <a:ext cx="1752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0"/>
              <a:t>Translation direction</a:t>
            </a:r>
          </a:p>
        </p:txBody>
      </p:sp>
      <p:sp>
        <p:nvSpPr>
          <p:cNvPr id="120839" name="Text Box 7"/>
          <p:cNvSpPr txBox="1">
            <a:spLocks noChangeArrowheads="1"/>
          </p:cNvSpPr>
          <p:nvPr/>
        </p:nvSpPr>
        <p:spPr bwMode="auto">
          <a:xfrm>
            <a:off x="1689100" y="3049588"/>
            <a:ext cx="9906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0"/>
              <a:t>Lysine</a:t>
            </a:r>
          </a:p>
        </p:txBody>
      </p:sp>
      <p:sp>
        <p:nvSpPr>
          <p:cNvPr id="120840" name="Text Box 8"/>
          <p:cNvSpPr txBox="1">
            <a:spLocks noChangeArrowheads="1"/>
          </p:cNvSpPr>
          <p:nvPr/>
        </p:nvSpPr>
        <p:spPr bwMode="auto">
          <a:xfrm>
            <a:off x="3197225" y="3101975"/>
            <a:ext cx="7620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0"/>
              <a:t>tRNA</a:t>
            </a:r>
          </a:p>
        </p:txBody>
      </p:sp>
      <p:sp>
        <p:nvSpPr>
          <p:cNvPr id="120841" name="Text Box 9"/>
          <p:cNvSpPr txBox="1">
            <a:spLocks noChangeArrowheads="1"/>
          </p:cNvSpPr>
          <p:nvPr/>
        </p:nvSpPr>
        <p:spPr bwMode="auto">
          <a:xfrm>
            <a:off x="4119563" y="2484438"/>
            <a:ext cx="7620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b="0"/>
              <a:t>tRNA</a:t>
            </a:r>
          </a:p>
        </p:txBody>
      </p:sp>
      <p:sp>
        <p:nvSpPr>
          <p:cNvPr id="120842" name="Text Box 10"/>
          <p:cNvSpPr txBox="1">
            <a:spLocks noChangeArrowheads="1"/>
          </p:cNvSpPr>
          <p:nvPr/>
        </p:nvSpPr>
        <p:spPr bwMode="auto">
          <a:xfrm>
            <a:off x="7742238" y="2166938"/>
            <a:ext cx="1143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/>
              <a:t>Ribosome</a:t>
            </a:r>
          </a:p>
        </p:txBody>
      </p:sp>
      <p:sp>
        <p:nvSpPr>
          <p:cNvPr id="120843" name="Text Box 11"/>
          <p:cNvSpPr txBox="1">
            <a:spLocks noChangeArrowheads="1"/>
          </p:cNvSpPr>
          <p:nvPr/>
        </p:nvSpPr>
        <p:spPr bwMode="auto">
          <a:xfrm>
            <a:off x="6200775" y="1633538"/>
            <a:ext cx="2628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/>
              <a:t>Growing polypeptide chain</a:t>
            </a:r>
          </a:p>
        </p:txBody>
      </p:sp>
      <p:sp>
        <p:nvSpPr>
          <p:cNvPr id="120844" name="Text Box 12"/>
          <p:cNvSpPr txBox="1">
            <a:spLocks noChangeArrowheads="1"/>
          </p:cNvSpPr>
          <p:nvPr/>
        </p:nvSpPr>
        <p:spPr bwMode="auto">
          <a:xfrm>
            <a:off x="4710113" y="4749800"/>
            <a:ext cx="8382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0"/>
              <a:t>mRNA</a:t>
            </a:r>
            <a:endParaRPr lang="en-US" sz="1400" b="0"/>
          </a:p>
        </p:txBody>
      </p:sp>
      <p:sp>
        <p:nvSpPr>
          <p:cNvPr id="120845" name="Text Box 13"/>
          <p:cNvSpPr txBox="1">
            <a:spLocks noChangeArrowheads="1"/>
          </p:cNvSpPr>
          <p:nvPr/>
        </p:nvSpPr>
        <p:spPr bwMode="auto">
          <a:xfrm>
            <a:off x="5554663" y="5297488"/>
            <a:ext cx="25812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10000"/>
              </a:spcBef>
            </a:pPr>
            <a:r>
              <a:rPr lang="en-US" sz="1400"/>
              <a:t>Completing the Polypeptide</a:t>
            </a:r>
          </a:p>
        </p:txBody>
      </p:sp>
      <p:sp>
        <p:nvSpPr>
          <p:cNvPr id="12084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3371850" y="434975"/>
            <a:ext cx="2308225" cy="428625"/>
          </a:xfrm>
          <a:solidFill>
            <a:srgbClr val="CCCC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80000"/>
              </a:lnSpc>
            </a:pPr>
            <a:r>
              <a:rPr lang="en-US" sz="2800" dirty="0">
                <a:solidFill>
                  <a:schemeClr val="tx1"/>
                </a:solidFill>
                <a:latin typeface="Tahoma" pitchFamily="34" charset="0"/>
              </a:rPr>
              <a:t>Translation</a:t>
            </a:r>
          </a:p>
        </p:txBody>
      </p:sp>
      <p:sp>
        <p:nvSpPr>
          <p:cNvPr id="120848" name="Text Box 16"/>
          <p:cNvSpPr txBox="1">
            <a:spLocks noChangeArrowheads="1"/>
          </p:cNvSpPr>
          <p:nvPr/>
        </p:nvSpPr>
        <p:spPr bwMode="auto">
          <a:xfrm>
            <a:off x="71438" y="6249988"/>
            <a:ext cx="95885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0">
                <a:solidFill>
                  <a:schemeClr val="bg1"/>
                </a:solidFill>
              </a:rPr>
              <a:t>Go to Section:</a:t>
            </a:r>
            <a:endParaRPr lang="en-US" sz="2400" b="0"/>
          </a:p>
        </p:txBody>
      </p:sp>
      <p:sp>
        <p:nvSpPr>
          <p:cNvPr id="120851" name="Text Box 19"/>
          <p:cNvSpPr txBox="1">
            <a:spLocks noChangeArrowheads="1"/>
          </p:cNvSpPr>
          <p:nvPr/>
        </p:nvSpPr>
        <p:spPr bwMode="auto">
          <a:xfrm>
            <a:off x="658813" y="404813"/>
            <a:ext cx="995362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>
                <a:latin typeface="Tahoma" pitchFamily="34" charset="0"/>
              </a:rPr>
              <a:t>Slide # 13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0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autoUpdateAnimBg="0"/>
      <p:bldP spid="120845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2773" name="Picture 5" descr="DNA-R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7338" y="192088"/>
            <a:ext cx="6796087" cy="6135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of RNA and DNA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cell uses the vital DNA “master plan” to prepare RNA “blueprints.” </a:t>
            </a:r>
          </a:p>
          <a:p>
            <a:r>
              <a:rPr lang="en-US" dirty="0" smtClean="0"/>
              <a:t>The DNA molecule remains within the safety of the nucleus, while RNA molecules go to the protein-building sites in the cytoplasm—the </a:t>
            </a:r>
            <a:r>
              <a:rPr lang="en-US" dirty="0" err="1" smtClean="0"/>
              <a:t>ribosomes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Mutations (12-4)</a:t>
            </a:r>
            <a:endParaRPr lang="en-US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Mutation</a:t>
            </a:r>
            <a:r>
              <a:rPr lang="en-US" dirty="0"/>
              <a:t> </a:t>
            </a:r>
            <a:r>
              <a:rPr lang="en-US" dirty="0" smtClean="0"/>
              <a:t>– changes in the genetic material (like mistakes in copying or transcribing)</a:t>
            </a:r>
            <a:endParaRPr lang="en-US" dirty="0"/>
          </a:p>
        </p:txBody>
      </p:sp>
      <p:pic>
        <p:nvPicPr>
          <p:cNvPr id="59397" name="Picture 5" descr="uesc_07_img03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1733" y="2881440"/>
            <a:ext cx="6366934" cy="36993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047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u="sng" dirty="0" smtClean="0"/>
              <a:t>Chromosomal Mutations </a:t>
            </a:r>
            <a:r>
              <a:rPr lang="en-US" sz="2000" dirty="0" smtClean="0"/>
              <a:t>- Involve changes in the number or structure of chromosomes.</a:t>
            </a:r>
          </a:p>
          <a:p>
            <a:pPr lvl="1">
              <a:buNone/>
            </a:pPr>
            <a:r>
              <a:rPr lang="en-US" sz="2000" dirty="0" smtClean="0"/>
              <a:t>Ex. Downs Syndrome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u="sng" dirty="0" smtClean="0"/>
              <a:t>Gene Mutations </a:t>
            </a:r>
            <a:r>
              <a:rPr lang="en-US" dirty="0" smtClean="0"/>
              <a:t>- </a:t>
            </a:r>
            <a:r>
              <a:rPr lang="en-US" sz="2400" dirty="0" smtClean="0"/>
              <a:t>Mutations that produce changes in a single gene.</a:t>
            </a:r>
          </a:p>
          <a:p>
            <a:endParaRPr lang="en-US" dirty="0"/>
          </a:p>
        </p:txBody>
      </p:sp>
      <p:pic>
        <p:nvPicPr>
          <p:cNvPr id="8194" name="Picture 2" descr="http://www.ucl.ac.uk/~ucbhjow/bmsi/lec7_images/47_xx_2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9985" y="3499940"/>
            <a:ext cx="2492521" cy="3076706"/>
          </a:xfrm>
          <a:prstGeom prst="rect">
            <a:avLst/>
          </a:prstGeom>
          <a:noFill/>
        </p:spPr>
      </p:pic>
      <p:pic>
        <p:nvPicPr>
          <p:cNvPr id="8196" name="Picture 4" descr="http://4.bp.blogspot.com/_YniKlbPh29k/SdrxjAFj1oI/AAAAAAAAD7o/DBkjnGpLbrQ/s400/animal_oddities_gourd_tortois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938" y="3291841"/>
            <a:ext cx="2248949" cy="33692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994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of Protein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/>
              <a:t>Start </a:t>
            </a:r>
            <a:r>
              <a:rPr lang="en-US" b="1" u="sng" dirty="0" err="1" smtClean="0"/>
              <a:t>codons</a:t>
            </a:r>
            <a:r>
              <a:rPr lang="en-US" dirty="0" smtClean="0"/>
              <a:t>: found at the beginning of a protein </a:t>
            </a:r>
          </a:p>
          <a:p>
            <a:pPr lvl="1" eaLnBrk="1" hangingPunct="1"/>
            <a:r>
              <a:rPr lang="en-US" dirty="0" smtClean="0"/>
              <a:t>Only one - AUG (</a:t>
            </a:r>
            <a:r>
              <a:rPr lang="en-US" dirty="0" err="1" smtClean="0"/>
              <a:t>methionine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b="1" u="sng" dirty="0" smtClean="0"/>
              <a:t>Stop </a:t>
            </a:r>
            <a:r>
              <a:rPr lang="en-US" b="1" u="sng" dirty="0" err="1" smtClean="0"/>
              <a:t>codons</a:t>
            </a:r>
            <a:r>
              <a:rPr lang="en-US" dirty="0" smtClean="0"/>
              <a:t>: found at the end of a protein (end of a polypeptide chain)</a:t>
            </a:r>
          </a:p>
          <a:p>
            <a:pPr eaLnBrk="1" hangingPunct="1"/>
            <a:r>
              <a:rPr lang="en-US" dirty="0" smtClean="0"/>
              <a:t>Three stop </a:t>
            </a:r>
            <a:r>
              <a:rPr lang="en-US" dirty="0" err="1" smtClean="0"/>
              <a:t>codons</a:t>
            </a:r>
            <a:r>
              <a:rPr lang="en-US" dirty="0" smtClean="0"/>
              <a:t> that do not code for any amino acid therefore making the process stop : UAA, UAG,UGA</a:t>
            </a:r>
          </a:p>
        </p:txBody>
      </p:sp>
    </p:spTree>
    <p:extLst>
      <p:ext uri="{BB962C8B-B14F-4D97-AF65-F5344CB8AC3E}">
        <p14:creationId xmlns:p14="http://schemas.microsoft.com/office/powerpoint/2010/main" val="117334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ChangeArrowheads="1"/>
          </p:cNvSpPr>
          <p:nvPr>
            <p:ph type="title"/>
          </p:nvPr>
        </p:nvSpPr>
        <p:spPr bwMode="auto">
          <a:xfrm>
            <a:off x="450850" y="441325"/>
            <a:ext cx="8399463" cy="550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6699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</a:pP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</a:rPr>
              <a:t>Types of Gene Mutations</a:t>
            </a:r>
            <a:endParaRPr lang="en-US" sz="2800" dirty="0" smtClean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5123" name="Text Box 11"/>
          <p:cNvSpPr txBox="1">
            <a:spLocks noChangeArrowheads="1"/>
          </p:cNvSpPr>
          <p:nvPr/>
        </p:nvSpPr>
        <p:spPr bwMode="auto">
          <a:xfrm>
            <a:off x="706438" y="1120775"/>
            <a:ext cx="7874000" cy="16004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eaLnBrk="0" hangingPunct="0">
              <a:spcBef>
                <a:spcPct val="50000"/>
              </a:spcBef>
            </a:pPr>
            <a:r>
              <a:rPr lang="en-US" sz="2800" u="sng" dirty="0" smtClean="0">
                <a:solidFill>
                  <a:srgbClr val="0000FF"/>
                </a:solidFill>
                <a:latin typeface="Tahoma" pitchFamily="34" charset="0"/>
              </a:rPr>
              <a:t>Point mutations</a:t>
            </a:r>
            <a:r>
              <a:rPr lang="en-US" sz="2800" b="0" u="sng" dirty="0" smtClean="0">
                <a:solidFill>
                  <a:srgbClr val="0000FF"/>
                </a:solidFill>
                <a:latin typeface="Tahoma" pitchFamily="34" charset="0"/>
              </a:rPr>
              <a:t> </a:t>
            </a:r>
            <a:r>
              <a:rPr lang="en-US" sz="2800" b="0" dirty="0" smtClean="0">
                <a:solidFill>
                  <a:srgbClr val="000000"/>
                </a:solidFill>
                <a:latin typeface="Tahoma" pitchFamily="34" charset="0"/>
              </a:rPr>
              <a:t>:  </a:t>
            </a:r>
            <a:r>
              <a:rPr lang="en-US" sz="2800" b="0" dirty="0" smtClean="0">
                <a:solidFill>
                  <a:srgbClr val="000000"/>
                </a:solidFill>
                <a:latin typeface="Tahoma" pitchFamily="34" charset="0"/>
              </a:rPr>
              <a:t>affects single nucleotide base </a:t>
            </a:r>
            <a:r>
              <a:rPr lang="en-US" sz="2800" b="0" dirty="0" smtClean="0">
                <a:solidFill>
                  <a:srgbClr val="000000"/>
                </a:solidFill>
                <a:latin typeface="Tahoma" pitchFamily="34" charset="0"/>
              </a:rPr>
              <a:t>is replaced with the wrong base (letter)</a:t>
            </a:r>
          </a:p>
          <a:p>
            <a:pPr marL="0" indent="0" eaLnBrk="0" hangingPunct="0">
              <a:spcBef>
                <a:spcPct val="50000"/>
              </a:spcBef>
            </a:pPr>
            <a:r>
              <a:rPr lang="en-US" sz="2800" b="0" dirty="0" smtClean="0">
                <a:solidFill>
                  <a:srgbClr val="000000"/>
                </a:solidFill>
                <a:latin typeface="Tahoma" pitchFamily="34" charset="0"/>
              </a:rPr>
              <a:t>            Example</a:t>
            </a:r>
            <a:r>
              <a:rPr lang="en-US" sz="2800" b="0" dirty="0" smtClean="0">
                <a:solidFill>
                  <a:srgbClr val="000000"/>
                </a:solidFill>
                <a:latin typeface="Tahoma" pitchFamily="34" charset="0"/>
              </a:rPr>
              <a:t>: Sickle-cell anemia</a:t>
            </a:r>
          </a:p>
        </p:txBody>
      </p:sp>
      <p:pic>
        <p:nvPicPr>
          <p:cNvPr id="5124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" t="12764" r="1199" b="8809"/>
          <a:stretch>
            <a:fillRect/>
          </a:stretch>
        </p:blipFill>
        <p:spPr bwMode="auto">
          <a:xfrm>
            <a:off x="1516063" y="3368675"/>
            <a:ext cx="6159500" cy="330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3166307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RNA</a:t>
            </a:r>
            <a:endParaRPr lang="en-US" dirty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688" y="1673225"/>
            <a:ext cx="4273550" cy="487045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dirty="0"/>
              <a:t>Contains the </a:t>
            </a:r>
            <a:r>
              <a:rPr lang="en-US" u="sng" dirty="0"/>
              <a:t>sugar ribose</a:t>
            </a:r>
            <a:r>
              <a:rPr lang="en-US" dirty="0"/>
              <a:t> instead of </a:t>
            </a:r>
            <a:r>
              <a:rPr lang="en-US" dirty="0" err="1"/>
              <a:t>deoxyribose</a:t>
            </a:r>
            <a:r>
              <a:rPr lang="en-US" dirty="0"/>
              <a:t>. </a:t>
            </a:r>
          </a:p>
          <a:p>
            <a:pPr marL="609600" indent="-609600">
              <a:buFontTx/>
              <a:buAutoNum type="arabicPeriod"/>
            </a:pPr>
            <a:r>
              <a:rPr lang="en-US" u="sng" dirty="0"/>
              <a:t>Single-stranded</a:t>
            </a:r>
            <a:r>
              <a:rPr lang="en-US" dirty="0"/>
              <a:t> instead of double stranded.</a:t>
            </a:r>
          </a:p>
          <a:p>
            <a:pPr marL="609600" indent="-609600">
              <a:buFontTx/>
              <a:buAutoNum type="arabicPeriod"/>
            </a:pPr>
            <a:r>
              <a:rPr lang="en-US" u="sng" dirty="0"/>
              <a:t>Contains </a:t>
            </a:r>
            <a:r>
              <a:rPr lang="en-US" u="sng" dirty="0" err="1"/>
              <a:t>uracil</a:t>
            </a:r>
            <a:r>
              <a:rPr lang="en-US" dirty="0"/>
              <a:t> in place of thymine. </a:t>
            </a:r>
          </a:p>
        </p:txBody>
      </p:sp>
      <p:pic>
        <p:nvPicPr>
          <p:cNvPr id="25605" name="Picture 5" descr="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9013" y="1673225"/>
            <a:ext cx="4111625" cy="4111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>
            <p:ph type="title"/>
          </p:nvPr>
        </p:nvSpPr>
        <p:spPr bwMode="auto">
          <a:xfrm>
            <a:off x="1349375" y="188913"/>
            <a:ext cx="6854825" cy="4508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</a:pP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</a:rPr>
              <a:t>Point Mutations:  </a:t>
            </a: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</a:rPr>
              <a:t>Silent</a:t>
            </a:r>
            <a:endParaRPr lang="en-US" sz="2800" dirty="0" smtClean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406400" y="711200"/>
            <a:ext cx="8475663" cy="2062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AutoNum type="arabicPeriod"/>
            </a:pPr>
            <a:r>
              <a:rPr lang="en-US" sz="3200" u="sng" smtClean="0">
                <a:solidFill>
                  <a:srgbClr val="0000FF"/>
                </a:solidFill>
                <a:latin typeface="Tahoma" pitchFamily="34" charset="0"/>
              </a:rPr>
              <a:t>Silent mutation</a:t>
            </a:r>
            <a:r>
              <a:rPr lang="en-US" sz="3200" b="0" u="sng" smtClean="0">
                <a:solidFill>
                  <a:srgbClr val="000000"/>
                </a:solidFill>
                <a:latin typeface="Tahoma" pitchFamily="34" charset="0"/>
              </a:rPr>
              <a:t>:</a:t>
            </a:r>
            <a:r>
              <a:rPr lang="en-US" sz="3200" b="0" smtClean="0">
                <a:solidFill>
                  <a:srgbClr val="000000"/>
                </a:solidFill>
                <a:latin typeface="Tahoma" pitchFamily="34" charset="0"/>
              </a:rPr>
              <a:t>  a base is changed, but the new codon codes for the same amino acid. ( typically it is the third letter in the codon) Not all mutations are harmful.</a:t>
            </a:r>
          </a:p>
        </p:txBody>
      </p:sp>
      <p:pic>
        <p:nvPicPr>
          <p:cNvPr id="6148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360"/>
          <a:stretch>
            <a:fillRect/>
          </a:stretch>
        </p:blipFill>
        <p:spPr bwMode="auto">
          <a:xfrm>
            <a:off x="1262063" y="2990850"/>
            <a:ext cx="6831012" cy="355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10"/>
          <p:cNvSpPr txBox="1">
            <a:spLocks noChangeArrowheads="1"/>
          </p:cNvSpPr>
          <p:nvPr/>
        </p:nvSpPr>
        <p:spPr bwMode="auto">
          <a:xfrm>
            <a:off x="1279525" y="3090863"/>
            <a:ext cx="1363663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Original</a:t>
            </a:r>
          </a:p>
        </p:txBody>
      </p:sp>
      <p:sp>
        <p:nvSpPr>
          <p:cNvPr id="6150" name="Text Box 12"/>
          <p:cNvSpPr txBox="1">
            <a:spLocks noChangeArrowheads="1"/>
          </p:cNvSpPr>
          <p:nvPr/>
        </p:nvSpPr>
        <p:spPr bwMode="auto">
          <a:xfrm>
            <a:off x="1349375" y="5849938"/>
            <a:ext cx="1174750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b="0" smtClean="0">
                <a:solidFill>
                  <a:srgbClr val="000000"/>
                </a:solidFill>
                <a:latin typeface="Arial Black" pitchFamily="34" charset="0"/>
              </a:rPr>
              <a:t>mRNA</a:t>
            </a:r>
          </a:p>
          <a:p>
            <a:pPr eaLnBrk="0" hangingPunct="0">
              <a:spcBef>
                <a:spcPct val="10000"/>
              </a:spcBef>
            </a:pPr>
            <a:r>
              <a:rPr lang="en-US" b="0" smtClean="0">
                <a:solidFill>
                  <a:srgbClr val="000000"/>
                </a:solidFill>
                <a:latin typeface="Arial Black" pitchFamily="34" charset="0"/>
              </a:rPr>
              <a:t>Protein</a:t>
            </a:r>
          </a:p>
        </p:txBody>
      </p:sp>
      <p:sp>
        <p:nvSpPr>
          <p:cNvPr id="6151" name="Text Box 13"/>
          <p:cNvSpPr txBox="1">
            <a:spLocks noChangeArrowheads="1"/>
          </p:cNvSpPr>
          <p:nvPr/>
        </p:nvSpPr>
        <p:spPr bwMode="auto">
          <a:xfrm>
            <a:off x="4137025" y="4427538"/>
            <a:ext cx="39909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spcBef>
                <a:spcPct val="50000"/>
              </a:spcBef>
            </a:pPr>
            <a:r>
              <a:rPr lang="en-US" b="0" smtClean="0">
                <a:solidFill>
                  <a:srgbClr val="000000"/>
                </a:solidFill>
                <a:latin typeface="Arial Black" pitchFamily="34" charset="0"/>
              </a:rPr>
              <a:t>leading to a silent mutation</a:t>
            </a:r>
          </a:p>
        </p:txBody>
      </p:sp>
      <p:sp>
        <p:nvSpPr>
          <p:cNvPr id="157713" name="Rectangle 17"/>
          <p:cNvSpPr>
            <a:spLocks noChangeArrowheads="1"/>
          </p:cNvSpPr>
          <p:nvPr/>
        </p:nvSpPr>
        <p:spPr bwMode="auto">
          <a:xfrm>
            <a:off x="1262063" y="4340225"/>
            <a:ext cx="6837362" cy="40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hangingPunct="0"/>
            <a:endParaRPr lang="en-US" b="1" smtClean="0">
              <a:solidFill>
                <a:srgbClr val="000000"/>
              </a:solidFill>
            </a:endParaRPr>
          </a:p>
        </p:txBody>
      </p:sp>
      <p:sp>
        <p:nvSpPr>
          <p:cNvPr id="157714" name="Line 18"/>
          <p:cNvSpPr>
            <a:spLocks noChangeShapeType="1"/>
          </p:cNvSpPr>
          <p:nvPr/>
        </p:nvSpPr>
        <p:spPr bwMode="auto">
          <a:xfrm>
            <a:off x="6211888" y="3759200"/>
            <a:ext cx="290512" cy="134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r" eaLnBrk="0" hangingPunct="0"/>
            <a:endParaRPr lang="en-US" b="1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68378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7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702" grpId="0" build="p" bldLvl="2" animBg="1" autoUpdateAnimBg="0"/>
      <p:bldP spid="157713" grpId="0" animBg="1"/>
      <p:bldP spid="157713" grpId="1" animBg="1"/>
      <p:bldP spid="1577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>
            <p:ph type="title"/>
          </p:nvPr>
        </p:nvSpPr>
        <p:spPr bwMode="auto">
          <a:xfrm>
            <a:off x="1579563" y="600075"/>
            <a:ext cx="6042025" cy="550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</a:pP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</a:rPr>
              <a:t>Point </a:t>
            </a: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</a:rPr>
              <a:t>Mutations - Substitution </a:t>
            </a:r>
            <a:endParaRPr lang="en-US" sz="2800" dirty="0" smtClean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58726" name="Text Box 6"/>
          <p:cNvSpPr txBox="1">
            <a:spLocks noChangeArrowheads="1"/>
          </p:cNvSpPr>
          <p:nvPr/>
        </p:nvSpPr>
        <p:spPr bwMode="auto">
          <a:xfrm>
            <a:off x="306388" y="1374775"/>
            <a:ext cx="8297862" cy="18158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AutoNum type="arabicPeriod"/>
            </a:pPr>
            <a:r>
              <a:rPr lang="en-US" sz="3200" b="0" dirty="0" smtClean="0">
                <a:solidFill>
                  <a:srgbClr val="000000"/>
                </a:solidFill>
                <a:latin typeface="Tahoma" pitchFamily="34" charset="0"/>
              </a:rPr>
              <a:t>Point </a:t>
            </a:r>
            <a:r>
              <a:rPr lang="en-US" sz="3200" b="0" dirty="0" smtClean="0">
                <a:solidFill>
                  <a:srgbClr val="000000"/>
                </a:solidFill>
                <a:latin typeface="Tahoma" pitchFamily="34" charset="0"/>
              </a:rPr>
              <a:t>mutation that still codes for an amino acid, just the </a:t>
            </a:r>
            <a:r>
              <a:rPr lang="en-US" sz="3200" b="0" u="sng" dirty="0" smtClean="0">
                <a:solidFill>
                  <a:srgbClr val="000000"/>
                </a:solidFill>
                <a:latin typeface="Tahoma" pitchFamily="34" charset="0"/>
              </a:rPr>
              <a:t>wrong</a:t>
            </a:r>
            <a:r>
              <a:rPr lang="en-US" sz="3200" b="0" dirty="0" smtClean="0">
                <a:solidFill>
                  <a:srgbClr val="000000"/>
                </a:solidFill>
                <a:latin typeface="Tahoma" pitchFamily="34" charset="0"/>
              </a:rPr>
              <a:t> amino acid</a:t>
            </a:r>
          </a:p>
          <a:p>
            <a:pPr eaLnBrk="0" hangingPunct="0">
              <a:spcBef>
                <a:spcPct val="50000"/>
              </a:spcBef>
              <a:buFontTx/>
              <a:buAutoNum type="arabicPeriod"/>
            </a:pPr>
            <a:r>
              <a:rPr lang="en-US" sz="3200" b="0" dirty="0" smtClean="0">
                <a:solidFill>
                  <a:srgbClr val="000000"/>
                </a:solidFill>
                <a:latin typeface="Tahoma" pitchFamily="34" charset="0"/>
              </a:rPr>
              <a:t>May or may not be harmful</a:t>
            </a:r>
          </a:p>
        </p:txBody>
      </p:sp>
      <p:sp>
        <p:nvSpPr>
          <p:cNvPr id="7172" name="Rectangle 11"/>
          <p:cNvSpPr>
            <a:spLocks noChangeArrowheads="1"/>
          </p:cNvSpPr>
          <p:nvPr/>
        </p:nvSpPr>
        <p:spPr bwMode="auto">
          <a:xfrm>
            <a:off x="6575425" y="5094288"/>
            <a:ext cx="593725" cy="145891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hangingPunct="0"/>
            <a:endParaRPr lang="en-US" b="1" smtClean="0">
              <a:solidFill>
                <a:srgbClr val="000000"/>
              </a:solidFill>
            </a:endParaRPr>
          </a:p>
        </p:txBody>
      </p:sp>
      <p:grpSp>
        <p:nvGrpSpPr>
          <p:cNvPr id="7173" name="Group 16"/>
          <p:cNvGrpSpPr>
            <a:grpSpLocks/>
          </p:cNvGrpSpPr>
          <p:nvPr/>
        </p:nvGrpSpPr>
        <p:grpSpPr bwMode="auto">
          <a:xfrm>
            <a:off x="1603375" y="3843338"/>
            <a:ext cx="5580063" cy="2709862"/>
            <a:chOff x="1010" y="2421"/>
            <a:chExt cx="3515" cy="1707"/>
          </a:xfrm>
        </p:grpSpPr>
        <p:pic>
          <p:nvPicPr>
            <p:cNvPr id="7174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5" t="43201" r="2365" b="36800"/>
            <a:stretch>
              <a:fillRect/>
            </a:stretch>
          </p:blipFill>
          <p:spPr bwMode="auto">
            <a:xfrm>
              <a:off x="1049" y="3205"/>
              <a:ext cx="3158" cy="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5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3200"/>
            <a:stretch>
              <a:fillRect/>
            </a:stretch>
          </p:blipFill>
          <p:spPr bwMode="auto">
            <a:xfrm>
              <a:off x="1019" y="2421"/>
              <a:ext cx="3506" cy="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6" name="Text Box 12"/>
            <p:cNvSpPr txBox="1">
              <a:spLocks noChangeArrowheads="1"/>
            </p:cNvSpPr>
            <p:nvPr/>
          </p:nvSpPr>
          <p:spPr bwMode="auto">
            <a:xfrm>
              <a:off x="1051" y="2441"/>
              <a:ext cx="677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0" hangingPunct="0">
                <a:spcBef>
                  <a:spcPct val="50000"/>
                </a:spcBef>
              </a:pPr>
              <a:r>
                <a:rPr lang="en-US" smtClean="0">
                  <a:solidFill>
                    <a:srgbClr val="000000"/>
                  </a:solidFill>
                </a:rPr>
                <a:t>Original</a:t>
              </a:r>
            </a:p>
          </p:txBody>
        </p:sp>
        <p:sp>
          <p:nvSpPr>
            <p:cNvPr id="7177" name="Rectangle 14"/>
            <p:cNvSpPr>
              <a:spLocks noChangeArrowheads="1"/>
            </p:cNvSpPr>
            <p:nvPr/>
          </p:nvSpPr>
          <p:spPr bwMode="auto">
            <a:xfrm>
              <a:off x="1010" y="3761"/>
              <a:ext cx="712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sz="1600" b="1" smtClean="0">
                  <a:solidFill>
                    <a:srgbClr val="000000"/>
                  </a:solidFill>
                </a:rPr>
                <a:t>mRNA</a:t>
              </a:r>
            </a:p>
            <a:p>
              <a:pPr eaLnBrk="0" hangingPunct="0"/>
              <a:r>
                <a:rPr lang="en-US" sz="1600" b="1" smtClean="0">
                  <a:solidFill>
                    <a:srgbClr val="000000"/>
                  </a:solidFill>
                </a:rPr>
                <a:t>Protein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699683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7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726" grpId="0" build="p" animBg="1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6"/>
          <p:cNvSpPr>
            <a:spLocks noChangeArrowheads="1"/>
          </p:cNvSpPr>
          <p:nvPr/>
        </p:nvSpPr>
        <p:spPr bwMode="auto">
          <a:xfrm>
            <a:off x="1076325" y="4892675"/>
            <a:ext cx="1436688" cy="17780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r" eaLnBrk="0" hangingPunct="0"/>
            <a:endParaRPr lang="en-US" b="1" smtClean="0">
              <a:solidFill>
                <a:srgbClr val="000000"/>
              </a:solidFill>
            </a:endParaRPr>
          </a:p>
        </p:txBody>
      </p:sp>
      <p:pic>
        <p:nvPicPr>
          <p:cNvPr id="819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9" t="70399" r="18916" b="3360"/>
          <a:stretch>
            <a:fillRect/>
          </a:stretch>
        </p:blipFill>
        <p:spPr bwMode="auto">
          <a:xfrm>
            <a:off x="2489200" y="4832350"/>
            <a:ext cx="4772025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57" b="83200"/>
          <a:stretch>
            <a:fillRect/>
          </a:stretch>
        </p:blipFill>
        <p:spPr bwMode="auto">
          <a:xfrm>
            <a:off x="1112838" y="3381375"/>
            <a:ext cx="6153150" cy="152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7" name="Text Box 18"/>
          <p:cNvSpPr txBox="1">
            <a:spLocks noChangeArrowheads="1"/>
          </p:cNvSpPr>
          <p:nvPr/>
        </p:nvSpPr>
        <p:spPr bwMode="auto">
          <a:xfrm>
            <a:off x="1174750" y="4935538"/>
            <a:ext cx="13509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Nonsense</a:t>
            </a:r>
          </a:p>
        </p:txBody>
      </p:sp>
      <p:sp>
        <p:nvSpPr>
          <p:cNvPr id="8198" name="Rectangle 19"/>
          <p:cNvSpPr>
            <a:spLocks noChangeArrowheads="1"/>
          </p:cNvSpPr>
          <p:nvPr/>
        </p:nvSpPr>
        <p:spPr bwMode="auto">
          <a:xfrm>
            <a:off x="1139825" y="5956300"/>
            <a:ext cx="11303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b="1" smtClean="0">
                <a:solidFill>
                  <a:srgbClr val="000000"/>
                </a:solidFill>
              </a:rPr>
              <a:t>mRNA</a:t>
            </a:r>
          </a:p>
          <a:p>
            <a:pPr eaLnBrk="0" hangingPunct="0"/>
            <a:r>
              <a:rPr lang="en-US" b="1" smtClean="0">
                <a:solidFill>
                  <a:srgbClr val="000000"/>
                </a:solidFill>
              </a:rPr>
              <a:t>Protein</a:t>
            </a:r>
          </a:p>
        </p:txBody>
      </p:sp>
      <p:sp>
        <p:nvSpPr>
          <p:cNvPr id="8199" name="Rectangle 6"/>
          <p:cNvSpPr>
            <a:spLocks noChangeArrowheads="1"/>
          </p:cNvSpPr>
          <p:nvPr>
            <p:ph type="title"/>
          </p:nvPr>
        </p:nvSpPr>
        <p:spPr bwMode="auto">
          <a:xfrm>
            <a:off x="608013" y="692150"/>
            <a:ext cx="7035800" cy="417513"/>
          </a:xfrm>
          <a:noFill/>
          <a:ln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</a:pP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</a:rPr>
              <a:t>Point </a:t>
            </a: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</a:rPr>
              <a:t>Mutations</a:t>
            </a:r>
            <a:endParaRPr lang="en-US" sz="2800" dirty="0" smtClean="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815975" y="1339850"/>
            <a:ext cx="7100888" cy="13234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AutoNum type="arabicPeriod"/>
            </a:pPr>
            <a:r>
              <a:rPr lang="en-US" sz="3200" b="0" dirty="0" smtClean="0">
                <a:solidFill>
                  <a:srgbClr val="000000"/>
                </a:solidFill>
                <a:latin typeface="Tahoma" pitchFamily="34" charset="0"/>
              </a:rPr>
              <a:t>Prematurely </a:t>
            </a:r>
            <a:r>
              <a:rPr lang="en-US" sz="3200" b="0" dirty="0" smtClean="0">
                <a:solidFill>
                  <a:srgbClr val="000000"/>
                </a:solidFill>
                <a:latin typeface="Tahoma" pitchFamily="34" charset="0"/>
              </a:rPr>
              <a:t>code for a stop codon</a:t>
            </a:r>
          </a:p>
          <a:p>
            <a:pPr eaLnBrk="0" hangingPunct="0">
              <a:spcBef>
                <a:spcPct val="50000"/>
              </a:spcBef>
              <a:buFontTx/>
              <a:buAutoNum type="arabicPeriod"/>
            </a:pPr>
            <a:r>
              <a:rPr lang="en-US" sz="3200" b="0" dirty="0" smtClean="0">
                <a:solidFill>
                  <a:srgbClr val="000000"/>
                </a:solidFill>
                <a:latin typeface="Tahoma" pitchFamily="34" charset="0"/>
              </a:rPr>
              <a:t>Result:  a nonfunctional protein</a:t>
            </a:r>
          </a:p>
        </p:txBody>
      </p:sp>
      <p:sp>
        <p:nvSpPr>
          <p:cNvPr id="8201" name="Text Box 17"/>
          <p:cNvSpPr txBox="1">
            <a:spLocks noChangeArrowheads="1"/>
          </p:cNvSpPr>
          <p:nvPr/>
        </p:nvSpPr>
        <p:spPr bwMode="auto">
          <a:xfrm>
            <a:off x="1104900" y="3441700"/>
            <a:ext cx="1293813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Original</a:t>
            </a:r>
          </a:p>
        </p:txBody>
      </p:sp>
    </p:spTree>
    <p:extLst>
      <p:ext uri="{BB962C8B-B14F-4D97-AF65-F5344CB8AC3E}">
        <p14:creationId xmlns:p14="http://schemas.microsoft.com/office/powerpoint/2010/main" val="165296538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bio_ch12_61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74"/>
          <a:stretch>
            <a:fillRect/>
          </a:stretch>
        </p:blipFill>
        <p:spPr bwMode="auto">
          <a:xfrm>
            <a:off x="5545138" y="1646238"/>
            <a:ext cx="3371850" cy="381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6434138" y="4979988"/>
            <a:ext cx="1943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mtClean="0">
                <a:solidFill>
                  <a:srgbClr val="000000"/>
                </a:solidFill>
              </a:rPr>
              <a:t>Deletion</a:t>
            </a:r>
            <a:endParaRPr lang="en-US" b="0" smtClean="0">
              <a:solidFill>
                <a:srgbClr val="000000"/>
              </a:solidFill>
            </a:endParaRPr>
          </a:p>
        </p:txBody>
      </p:sp>
      <p:sp>
        <p:nvSpPr>
          <p:cNvPr id="9220" name="Rectangle 6"/>
          <p:cNvSpPr>
            <a:spLocks noChangeArrowheads="1"/>
          </p:cNvSpPr>
          <p:nvPr>
            <p:ph type="title"/>
          </p:nvPr>
        </p:nvSpPr>
        <p:spPr bwMode="auto">
          <a:xfrm>
            <a:off x="1519238" y="498475"/>
            <a:ext cx="6526212" cy="550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</a:pPr>
            <a:r>
              <a:rPr lang="en-US" sz="3600" smtClean="0">
                <a:solidFill>
                  <a:schemeClr val="tx1"/>
                </a:solidFill>
                <a:latin typeface="Tahoma" pitchFamily="34" charset="0"/>
              </a:rPr>
              <a:t>Frameshift Mutations: Deletion</a:t>
            </a:r>
          </a:p>
        </p:txBody>
      </p:sp>
      <p:sp>
        <p:nvSpPr>
          <p:cNvPr id="9221" name="Text Box 8"/>
          <p:cNvSpPr txBox="1">
            <a:spLocks noChangeArrowheads="1"/>
          </p:cNvSpPr>
          <p:nvPr/>
        </p:nvSpPr>
        <p:spPr bwMode="auto">
          <a:xfrm>
            <a:off x="312738" y="1223963"/>
            <a:ext cx="4973637" cy="28007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AutoNum type="arabicPeriod"/>
            </a:pPr>
            <a:r>
              <a:rPr lang="en-US" sz="3200" u="sng" dirty="0" smtClean="0">
                <a:solidFill>
                  <a:srgbClr val="0000FF"/>
                </a:solidFill>
                <a:latin typeface="Tahoma" pitchFamily="34" charset="0"/>
              </a:rPr>
              <a:t>Deletion</a:t>
            </a:r>
            <a:r>
              <a:rPr lang="en-US" sz="3200" b="0" dirty="0" smtClean="0">
                <a:solidFill>
                  <a:srgbClr val="000000"/>
                </a:solidFill>
                <a:latin typeface="Tahoma" pitchFamily="34" charset="0"/>
              </a:rPr>
              <a:t>:  one or more of the bases is deleted from the code</a:t>
            </a:r>
          </a:p>
          <a:p>
            <a:pPr eaLnBrk="0" hangingPunct="0">
              <a:spcBef>
                <a:spcPct val="50000"/>
              </a:spcBef>
              <a:buFontTx/>
              <a:buAutoNum type="arabicPeriod"/>
            </a:pPr>
            <a:r>
              <a:rPr lang="en-US" sz="3200" b="0" dirty="0" smtClean="0">
                <a:solidFill>
                  <a:srgbClr val="000000"/>
                </a:solidFill>
                <a:latin typeface="Tahoma" pitchFamily="34" charset="0"/>
              </a:rPr>
              <a:t>Causes a shift in the reading </a:t>
            </a:r>
            <a:r>
              <a:rPr lang="en-US" sz="3200" b="0" dirty="0" smtClean="0">
                <a:solidFill>
                  <a:srgbClr val="000000"/>
                </a:solidFill>
                <a:latin typeface="Tahoma" pitchFamily="34" charset="0"/>
              </a:rPr>
              <a:t>frame</a:t>
            </a:r>
            <a:endParaRPr lang="en-US" sz="3200" b="0" dirty="0" smtClean="0">
              <a:solidFill>
                <a:srgbClr val="0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644269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io_ch12_61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20" r="35938"/>
          <a:stretch>
            <a:fillRect/>
          </a:stretch>
        </p:blipFill>
        <p:spPr bwMode="auto">
          <a:xfrm>
            <a:off x="5984875" y="1362075"/>
            <a:ext cx="3159125" cy="387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635750" y="5334000"/>
            <a:ext cx="17430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sz="2400" smtClean="0">
                <a:solidFill>
                  <a:srgbClr val="000000"/>
                </a:solidFill>
              </a:rPr>
              <a:t>Insertion</a:t>
            </a:r>
          </a:p>
        </p:txBody>
      </p:sp>
      <p:sp>
        <p:nvSpPr>
          <p:cNvPr id="10244" name="Rectangle 4"/>
          <p:cNvSpPr>
            <a:spLocks noChangeArrowheads="1"/>
          </p:cNvSpPr>
          <p:nvPr>
            <p:ph type="title"/>
          </p:nvPr>
        </p:nvSpPr>
        <p:spPr bwMode="auto">
          <a:xfrm>
            <a:off x="1292225" y="542925"/>
            <a:ext cx="6272213" cy="5508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CCCC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ct val="80000"/>
              </a:lnSpc>
            </a:pPr>
            <a:r>
              <a:rPr lang="en-US" sz="3200" smtClean="0">
                <a:solidFill>
                  <a:schemeClr val="tx1"/>
                </a:solidFill>
                <a:latin typeface="Tahoma" pitchFamily="34" charset="0"/>
              </a:rPr>
              <a:t>Frameshift Mutations:  Insertion</a:t>
            </a:r>
          </a:p>
        </p:txBody>
      </p:sp>
      <p:sp>
        <p:nvSpPr>
          <p:cNvPr id="159750" name="Text Box 6"/>
          <p:cNvSpPr txBox="1">
            <a:spLocks noChangeArrowheads="1"/>
          </p:cNvSpPr>
          <p:nvPr/>
        </p:nvSpPr>
        <p:spPr bwMode="auto">
          <a:xfrm>
            <a:off x="446088" y="1414463"/>
            <a:ext cx="5173662" cy="28007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AutoNum type="arabicPeriod"/>
            </a:pPr>
            <a:r>
              <a:rPr lang="en-US" sz="3200" u="sng" dirty="0" smtClean="0">
                <a:solidFill>
                  <a:srgbClr val="0000FF"/>
                </a:solidFill>
                <a:latin typeface="Tahoma" pitchFamily="34" charset="0"/>
              </a:rPr>
              <a:t>Insertion</a:t>
            </a:r>
            <a:r>
              <a:rPr lang="en-US" sz="3200" b="0" dirty="0" smtClean="0">
                <a:solidFill>
                  <a:srgbClr val="000000"/>
                </a:solidFill>
                <a:latin typeface="Tahoma" pitchFamily="34" charset="0"/>
              </a:rPr>
              <a:t>:  one or more base pairs are inserted into the code</a:t>
            </a:r>
          </a:p>
          <a:p>
            <a:pPr eaLnBrk="0" hangingPunct="0">
              <a:spcBef>
                <a:spcPct val="50000"/>
              </a:spcBef>
              <a:buFontTx/>
              <a:buAutoNum type="arabicPeriod"/>
            </a:pPr>
            <a:r>
              <a:rPr lang="en-US" sz="3200" b="0" dirty="0" smtClean="0">
                <a:solidFill>
                  <a:srgbClr val="000000"/>
                </a:solidFill>
                <a:latin typeface="Tahoma" pitchFamily="34" charset="0"/>
              </a:rPr>
              <a:t>Causes a shift in the reading </a:t>
            </a:r>
            <a:r>
              <a:rPr lang="en-US" sz="3200" b="0" dirty="0" smtClean="0">
                <a:solidFill>
                  <a:srgbClr val="000000"/>
                </a:solidFill>
                <a:latin typeface="Tahoma" pitchFamily="34" charset="0"/>
              </a:rPr>
              <a:t>frame</a:t>
            </a:r>
            <a:endParaRPr lang="en-US" sz="3200" b="0" dirty="0" smtClean="0">
              <a:solidFill>
                <a:srgbClr val="000000"/>
              </a:solidFill>
              <a:latin typeface="Tahoma" pitchFamily="34" charset="0"/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5975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97725" y="3697288"/>
              <a:ext cx="169863" cy="26987"/>
            </p14:xfrm>
          </p:contentPart>
        </mc:Choice>
        <mc:Fallback>
          <p:pic>
            <p:nvPicPr>
              <p:cNvPr id="15975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169295" y="3582863"/>
                <a:ext cx="226724" cy="2558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5975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70738" y="4867275"/>
              <a:ext cx="71437" cy="17463"/>
            </p14:xfrm>
          </p:contentPart>
        </mc:Choice>
        <mc:Fallback>
          <p:pic>
            <p:nvPicPr>
              <p:cNvPr id="15975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42235" y="4753944"/>
                <a:ext cx="128442" cy="2437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5975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83413" y="4875213"/>
              <a:ext cx="204787" cy="1587"/>
            </p14:xfrm>
          </p:contentPart>
        </mc:Choice>
        <mc:Fallback>
          <p:pic>
            <p:nvPicPr>
              <p:cNvPr id="15975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54980" y="4370547"/>
                <a:ext cx="261652" cy="10109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5975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73888" y="4197350"/>
              <a:ext cx="339725" cy="17463"/>
            </p14:xfrm>
          </p:contentPart>
        </mc:Choice>
        <mc:Fallback>
          <p:pic>
            <p:nvPicPr>
              <p:cNvPr id="15975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945458" y="4081658"/>
                <a:ext cx="396586" cy="2488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5975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7100" y="4224338"/>
              <a:ext cx="90488" cy="7937"/>
            </p14:xfrm>
          </p:contentPart>
        </mc:Choice>
        <mc:Fallback>
          <p:pic>
            <p:nvPicPr>
              <p:cNvPr id="15975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248733" y="4114945"/>
                <a:ext cx="147223" cy="2267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59758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24713" y="1616075"/>
              <a:ext cx="142875" cy="46038"/>
            </p14:xfrm>
          </p:contentPart>
        </mc:Choice>
        <mc:Fallback>
          <p:pic>
            <p:nvPicPr>
              <p:cNvPr id="159758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196282" y="1500799"/>
                <a:ext cx="199737" cy="27659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6740523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7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750" grpId="0" build="p" animBg="1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en-US"/>
          </a:p>
        </p:txBody>
      </p:sp>
      <p:pic>
        <p:nvPicPr>
          <p:cNvPr id="62469" name="Picture 5" descr="frameshif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788" y="398463"/>
            <a:ext cx="8323262" cy="61325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889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Significance of Mutations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mutations have little or no effect on the expression of genes.</a:t>
            </a:r>
          </a:p>
          <a:p>
            <a:r>
              <a:rPr lang="en-US" dirty="0"/>
              <a:t>Mutations may be harmful and may be the cause of many genetic disorders and cancer.</a:t>
            </a:r>
          </a:p>
          <a:p>
            <a:r>
              <a:rPr lang="en-US" dirty="0"/>
              <a:t>Source of genetic variability in a species (may be highly beneficial).  </a:t>
            </a:r>
            <a:endParaRPr lang="en-US" dirty="0" smtClean="0"/>
          </a:p>
        </p:txBody>
      </p:sp>
      <p:pic>
        <p:nvPicPr>
          <p:cNvPr id="63495" name="Picture 7" descr="OCCASR_gallery_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6850" y="4278313"/>
            <a:ext cx="3252788" cy="2244725"/>
          </a:xfrm>
          <a:prstGeom prst="rect">
            <a:avLst/>
          </a:prstGeom>
          <a:noFill/>
        </p:spPr>
      </p:pic>
      <p:pic>
        <p:nvPicPr>
          <p:cNvPr id="63497" name="Picture 9" descr="gech_0001_0002_0_img00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8575" y="4424363"/>
            <a:ext cx="3716338" cy="2254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702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Beneficial Mutations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9469" y="1885013"/>
            <a:ext cx="7772400" cy="4530725"/>
          </a:xfrm>
        </p:spPr>
        <p:txBody>
          <a:bodyPr/>
          <a:lstStyle/>
          <a:p>
            <a:r>
              <a:rPr lang="en-US" sz="2400" dirty="0" smtClean="0"/>
              <a:t>Beneficial mutations may produce proteins with new or altered activities that can be useful to organisms in different or changing environments.</a:t>
            </a:r>
          </a:p>
          <a:p>
            <a:r>
              <a:rPr lang="en-US" sz="2400" dirty="0" smtClean="0"/>
              <a:t>Plant and animal breeders often take advantage of such beneficial mutations. </a:t>
            </a:r>
          </a:p>
          <a:p>
            <a:pPr lvl="1"/>
            <a:r>
              <a:rPr lang="en-US" sz="2400" dirty="0" smtClean="0"/>
              <a:t>The condition in which an organism has extra sets of chromosomes is called </a:t>
            </a:r>
            <a:r>
              <a:rPr lang="en-US" sz="2400" b="1" u="sng" dirty="0" smtClean="0"/>
              <a:t>polyploidy</a:t>
            </a:r>
            <a:r>
              <a:rPr lang="en-US" sz="2400" dirty="0" smtClean="0"/>
              <a:t>.</a:t>
            </a:r>
          </a:p>
          <a:p>
            <a:pPr lvl="2"/>
            <a:r>
              <a:rPr lang="en-US" sz="2400" dirty="0" smtClean="0"/>
              <a:t>Often larger and stronger than diploid </a:t>
            </a:r>
            <a:r>
              <a:rPr lang="en-US" sz="2400" b="1" dirty="0" smtClean="0"/>
              <a:t>plants, but not beneficial in animals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64514" name="Picture 2" descr="http://bioweb.cs.earlham.edu/browse/applied/IMAGES/strawberr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4694" y="209863"/>
            <a:ext cx="2847975" cy="1733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745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 Regulation (12-5)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26720" y="1600200"/>
            <a:ext cx="8260080" cy="489204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dirty="0" smtClean="0"/>
              <a:t>Only a fraction of the genes in a cell are “expressed” at any given time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(An “expressed” gene = </a:t>
            </a:r>
            <a:r>
              <a:rPr lang="en-US" sz="2400" u="sng" dirty="0" err="1" smtClean="0"/>
              <a:t>exons</a:t>
            </a:r>
            <a:r>
              <a:rPr lang="en-US" sz="2400" dirty="0" smtClean="0"/>
              <a:t>= genes that are actually transcribed into RNA)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How does the cell determine which gene will be expressed and which will remain ‘silent’?</a:t>
            </a:r>
          </a:p>
          <a:p>
            <a:pPr lvl="2">
              <a:buFont typeface="Wingdings" pitchFamily="2" charset="2"/>
              <a:buChar char="§"/>
            </a:pPr>
            <a:r>
              <a:rPr lang="en-US" sz="2100" u="sng" dirty="0" smtClean="0"/>
              <a:t>Promoters</a:t>
            </a:r>
            <a:r>
              <a:rPr lang="en-US" sz="2100" dirty="0" smtClean="0"/>
              <a:t> allow RNA polymerase to bind to begin transcription.  </a:t>
            </a:r>
            <a:r>
              <a:rPr lang="en-US" sz="2100" u="sng" dirty="0" smtClean="0"/>
              <a:t>Repressors</a:t>
            </a:r>
            <a:r>
              <a:rPr lang="en-US" sz="2100" dirty="0" smtClean="0"/>
              <a:t> prevent RNA polymerase from binding to go through transcription.</a:t>
            </a:r>
          </a:p>
          <a:p>
            <a:pPr lvl="2">
              <a:buFont typeface="Wingdings" pitchFamily="2" charset="2"/>
              <a:buChar char="§"/>
            </a:pPr>
            <a:r>
              <a:rPr lang="en-US" sz="2100" dirty="0" smtClean="0"/>
              <a:t>Other DNA sequences (</a:t>
            </a:r>
            <a:r>
              <a:rPr lang="en-US" sz="2100" u="sng" dirty="0" smtClean="0"/>
              <a:t>regulatory sites</a:t>
            </a:r>
            <a:r>
              <a:rPr lang="en-US" sz="2100" dirty="0" smtClean="0"/>
              <a:t>) act to turn on/off a gene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49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50" name="Picture 2" descr="bio_ch12_61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0413" y="2373313"/>
            <a:ext cx="6737350" cy="3268662"/>
          </a:xfrm>
          <a:prstGeom prst="rect">
            <a:avLst/>
          </a:prstGeom>
          <a:noFill/>
        </p:spPr>
      </p:pic>
      <p:sp>
        <p:nvSpPr>
          <p:cNvPr id="130051" name="Text Box 3"/>
          <p:cNvSpPr txBox="1">
            <a:spLocks noChangeArrowheads="1"/>
          </p:cNvSpPr>
          <p:nvPr/>
        </p:nvSpPr>
        <p:spPr bwMode="auto">
          <a:xfrm>
            <a:off x="1236663" y="1789113"/>
            <a:ext cx="133191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0"/>
              <a:t>Regulatory sites</a:t>
            </a:r>
          </a:p>
        </p:txBody>
      </p:sp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2957513" y="1652588"/>
            <a:ext cx="19589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0"/>
              <a:t>Promoter</a:t>
            </a:r>
            <a:br>
              <a:rPr lang="en-US" sz="1600" b="0"/>
            </a:br>
            <a:r>
              <a:rPr lang="en-US" sz="1600" b="0"/>
              <a:t>(RNA polymerase binding site)</a:t>
            </a:r>
          </a:p>
        </p:txBody>
      </p:sp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3463925" y="3214688"/>
            <a:ext cx="18303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0"/>
              <a:t>Start transcription</a:t>
            </a:r>
          </a:p>
        </p:txBody>
      </p:sp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6978650" y="2043113"/>
            <a:ext cx="12827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0"/>
              <a:t>DNA strand</a:t>
            </a:r>
          </a:p>
        </p:txBody>
      </p:sp>
      <p:sp>
        <p:nvSpPr>
          <p:cNvPr id="130055" name="Text Box 7"/>
          <p:cNvSpPr txBox="1">
            <a:spLocks noChangeArrowheads="1"/>
          </p:cNvSpPr>
          <p:nvPr/>
        </p:nvSpPr>
        <p:spPr bwMode="auto">
          <a:xfrm>
            <a:off x="6797675" y="3214688"/>
            <a:ext cx="18208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0"/>
              <a:t>Stop transcription</a:t>
            </a:r>
          </a:p>
        </p:txBody>
      </p:sp>
      <p:sp>
        <p:nvSpPr>
          <p:cNvPr id="13005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Gene Structure</a:t>
            </a:r>
          </a:p>
        </p:txBody>
      </p:sp>
      <p:sp>
        <p:nvSpPr>
          <p:cNvPr id="130057" name="Text Box 9"/>
          <p:cNvSpPr txBox="1">
            <a:spLocks noChangeArrowheads="1"/>
          </p:cNvSpPr>
          <p:nvPr/>
        </p:nvSpPr>
        <p:spPr bwMode="auto">
          <a:xfrm>
            <a:off x="838200" y="762000"/>
            <a:ext cx="17097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solidFill>
                  <a:schemeClr val="bg1"/>
                </a:solidFill>
              </a:rPr>
              <a:t>Section 12-5</a:t>
            </a:r>
          </a:p>
        </p:txBody>
      </p:sp>
      <p:pic>
        <p:nvPicPr>
          <p:cNvPr id="130062" name="Picture 14" descr="back-arrow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32663" y="6010275"/>
            <a:ext cx="703262" cy="673100"/>
          </a:xfrm>
          <a:prstGeom prst="rect">
            <a:avLst/>
          </a:prstGeom>
          <a:noFill/>
        </p:spPr>
      </p:pic>
      <p:pic>
        <p:nvPicPr>
          <p:cNvPr id="130063" name="Picture 15" descr="close-button2">
            <a:hlinkClick r:id="" action="ppaction://hlinkshowjump?jump=endshow"/>
          </p:cNvPr>
          <p:cNvPicPr>
            <a:picLocks noChangeAspect="1" noChangeArrowheads="1"/>
          </p:cNvPicPr>
          <p:nvPr/>
        </p:nvPicPr>
        <p:blipFill>
          <a:blip r:embed="rId5" cstate="print"/>
          <a:srcRect l="4271"/>
          <a:stretch>
            <a:fillRect/>
          </a:stretch>
        </p:blipFill>
        <p:spPr bwMode="auto">
          <a:xfrm>
            <a:off x="7848600" y="5970588"/>
            <a:ext cx="1209675" cy="7366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3" name="Picture 7" descr="r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5925" y="187325"/>
            <a:ext cx="3292475" cy="6376988"/>
          </a:xfrm>
          <a:prstGeom prst="rect">
            <a:avLst/>
          </a:prstGeom>
          <a:noFill/>
        </p:spPr>
      </p:pic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766763" y="1611313"/>
            <a:ext cx="349250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r>
              <a:rPr lang="en-US" sz="3200" b="1" u="sng" dirty="0">
                <a:solidFill>
                  <a:schemeClr val="hlink"/>
                </a:solidFill>
              </a:rPr>
              <a:t>RNA Contains:</a:t>
            </a:r>
          </a:p>
          <a:p>
            <a:pPr marL="342900" indent="-342900">
              <a:buFontTx/>
              <a:buAutoNum type="arabicPeriod"/>
            </a:pPr>
            <a:r>
              <a:rPr lang="en-US" sz="3200" b="1" dirty="0">
                <a:solidFill>
                  <a:schemeClr val="hlink"/>
                </a:solidFill>
              </a:rPr>
              <a:t> Adenine</a:t>
            </a:r>
          </a:p>
          <a:p>
            <a:pPr marL="342900" indent="-342900">
              <a:buFontTx/>
              <a:buAutoNum type="arabicPeriod"/>
            </a:pPr>
            <a:r>
              <a:rPr lang="en-US" sz="3200" b="1" dirty="0">
                <a:solidFill>
                  <a:schemeClr val="hlink"/>
                </a:solidFill>
              </a:rPr>
              <a:t> Cytosine</a:t>
            </a:r>
          </a:p>
          <a:p>
            <a:pPr marL="342900" indent="-342900">
              <a:buFontTx/>
              <a:buAutoNum type="arabicPeriod"/>
            </a:pPr>
            <a:r>
              <a:rPr lang="en-US" sz="3200" b="1" dirty="0">
                <a:solidFill>
                  <a:schemeClr val="hlink"/>
                </a:solidFill>
              </a:rPr>
              <a:t> Guanine</a:t>
            </a:r>
          </a:p>
          <a:p>
            <a:pPr marL="342900" indent="-342900">
              <a:buFontTx/>
              <a:buAutoNum type="arabicPeriod"/>
            </a:pPr>
            <a:r>
              <a:rPr lang="en-US" sz="3200" b="1" dirty="0">
                <a:solidFill>
                  <a:schemeClr val="hlink"/>
                </a:solidFill>
              </a:rPr>
              <a:t> </a:t>
            </a:r>
            <a:r>
              <a:rPr lang="en-US" sz="3200" b="1" dirty="0" err="1">
                <a:solidFill>
                  <a:schemeClr val="hlink"/>
                </a:solidFill>
              </a:rPr>
              <a:t>Uracil</a:t>
            </a:r>
            <a:r>
              <a:rPr lang="en-US" sz="3200" b="1" dirty="0">
                <a:solidFill>
                  <a:schemeClr val="hlink"/>
                </a:solidFill>
              </a:rPr>
              <a:t> (not  Thymine)</a:t>
            </a:r>
            <a:r>
              <a:rPr lang="en-US" sz="3200" dirty="0">
                <a:solidFill>
                  <a:schemeClr val="hlink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Regulation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" y="1478281"/>
            <a:ext cx="8168640" cy="1828800"/>
          </a:xfrm>
        </p:spPr>
        <p:txBody>
          <a:bodyPr/>
          <a:lstStyle/>
          <a:p>
            <a:r>
              <a:rPr lang="en-US" sz="3200" dirty="0" smtClean="0"/>
              <a:t>The expression of genes can also be influenced by </a:t>
            </a:r>
            <a:r>
              <a:rPr lang="en-US" sz="3200" u="sng" dirty="0" smtClean="0"/>
              <a:t>environmental factors </a:t>
            </a:r>
            <a:r>
              <a:rPr lang="en-US" sz="3200" dirty="0" smtClean="0"/>
              <a:t>such as temperature, light, chemicals, etc.</a:t>
            </a:r>
            <a:endParaRPr lang="en-US" sz="3200" dirty="0"/>
          </a:p>
        </p:txBody>
      </p:sp>
      <p:pic>
        <p:nvPicPr>
          <p:cNvPr id="1030" name="Picture 6" descr="http://globalmedicaldiscovery.com/wp-content/uploads/2012/09/Basic-concepts-of-epigenetics-Impact-of-environmental-signals-on-gene-express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45334" y="2987039"/>
            <a:ext cx="4833620" cy="36252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504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705" y="126984"/>
            <a:ext cx="7772400" cy="768562"/>
          </a:xfrm>
        </p:spPr>
        <p:txBody>
          <a:bodyPr/>
          <a:lstStyle/>
          <a:p>
            <a:r>
              <a:rPr lang="en-US" dirty="0" smtClean="0"/>
              <a:t>Development and Differentiation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6753" y="2665430"/>
            <a:ext cx="8286161" cy="3865999"/>
          </a:xfrm>
        </p:spPr>
        <p:txBody>
          <a:bodyPr/>
          <a:lstStyle/>
          <a:p>
            <a:r>
              <a:rPr lang="en-US" sz="2400" dirty="0" smtClean="0"/>
              <a:t>Regulation of gene expression is important in shaping the way an organism develops, shaping the way cells undergo </a:t>
            </a:r>
            <a:r>
              <a:rPr lang="en-US" sz="2400" u="sng" dirty="0" smtClean="0"/>
              <a:t>differentiation</a:t>
            </a:r>
            <a:r>
              <a:rPr lang="en-US" sz="2400" dirty="0" smtClean="0"/>
              <a:t>, by </a:t>
            </a:r>
            <a:r>
              <a:rPr lang="en-US" sz="2400" dirty="0"/>
              <a:t>controlling which genes are expressed and which are repressed.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A series of genes call </a:t>
            </a:r>
            <a:r>
              <a:rPr lang="en-US" sz="2400" dirty="0" err="1" smtClean="0"/>
              <a:t>Hox</a:t>
            </a:r>
            <a:r>
              <a:rPr lang="en-US" sz="2400" dirty="0" smtClean="0"/>
              <a:t> Genes control the differentiation of cells in the embryo.</a:t>
            </a:r>
          </a:p>
        </p:txBody>
      </p:sp>
      <p:pic>
        <p:nvPicPr>
          <p:cNvPr id="1026" name="Picture 2" descr="http://www.bionalogy.com/images/mutation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138" y="795910"/>
            <a:ext cx="4232634" cy="194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64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944" y="981832"/>
            <a:ext cx="8382000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spcAft>
                <a:spcPts val="1000"/>
              </a:spcAft>
            </a:pPr>
            <a:r>
              <a:rPr lang="en-US" sz="2400" dirty="0" smtClean="0"/>
              <a:t>A. Not all genes are active (expressed) at the same time. </a:t>
            </a:r>
          </a:p>
          <a:p>
            <a:pPr defTabSz="457200">
              <a:spcAft>
                <a:spcPts val="1000"/>
              </a:spcAft>
            </a:pPr>
            <a:r>
              <a:rPr lang="en-US" sz="2400" dirty="0" smtClean="0"/>
              <a:t>	1. Why: </a:t>
            </a:r>
            <a:r>
              <a:rPr lang="en-US" sz="2400" b="1" dirty="0" smtClean="0">
                <a:solidFill>
                  <a:srgbClr val="C00000"/>
                </a:solidFill>
              </a:rPr>
              <a:t>Because the cell would produce many 				molecules it did NOT need – waste of energy and 		raw materials</a:t>
            </a:r>
            <a:endParaRPr lang="en-US" sz="2400" dirty="0" smtClean="0">
              <a:solidFill>
                <a:srgbClr val="C00000"/>
              </a:solidFill>
            </a:endParaRPr>
          </a:p>
          <a:p>
            <a:pPr defTabSz="457200">
              <a:spcAft>
                <a:spcPts val="1000"/>
              </a:spcAft>
            </a:pPr>
            <a:r>
              <a:rPr lang="en-US" sz="2400" dirty="0" smtClean="0"/>
              <a:t> 	2. Gene expression (protein synthesis) is when the 		product of a gene (specific protein) is being 				actively produced by a cell.</a:t>
            </a:r>
          </a:p>
          <a:p>
            <a:pPr defTabSz="457200"/>
            <a:r>
              <a:rPr lang="en-US" sz="2400" dirty="0" smtClean="0"/>
              <a:t>               	a. some genes are – </a:t>
            </a:r>
            <a:r>
              <a:rPr lang="en-US" sz="2400" b="1" dirty="0" smtClean="0">
                <a:solidFill>
                  <a:srgbClr val="C00000"/>
                </a:solidFill>
              </a:rPr>
              <a:t>rarely expressed -- 						adrenaline</a:t>
            </a:r>
            <a:endParaRPr lang="en-US" sz="2400" dirty="0" smtClean="0">
              <a:solidFill>
                <a:srgbClr val="C00000"/>
              </a:solidFill>
            </a:endParaRPr>
          </a:p>
          <a:p>
            <a:pPr defTabSz="457200"/>
            <a:r>
              <a:rPr lang="en-US" sz="2400" dirty="0" smtClean="0"/>
              <a:t>               	b. some genes are – </a:t>
            </a:r>
            <a:r>
              <a:rPr lang="en-US" sz="2400" b="1" dirty="0" smtClean="0">
                <a:solidFill>
                  <a:srgbClr val="C00000"/>
                </a:solidFill>
              </a:rPr>
              <a:t>constantly expressed – 					hair growth, blood pressure</a:t>
            </a:r>
            <a:endParaRPr lang="en-US" sz="2400" dirty="0" smtClean="0">
              <a:solidFill>
                <a:srgbClr val="C00000"/>
              </a:solidFill>
            </a:endParaRPr>
          </a:p>
          <a:p>
            <a:pPr defTabSz="457200"/>
            <a:r>
              <a:rPr lang="en-US" sz="2400" dirty="0" smtClean="0"/>
              <a:t>               	c. some genes are – </a:t>
            </a:r>
            <a:r>
              <a:rPr lang="en-US" sz="2400" b="1" dirty="0" smtClean="0">
                <a:solidFill>
                  <a:srgbClr val="C00000"/>
                </a:solidFill>
              </a:rPr>
              <a:t>expressed for a time, then 				turned off (cyclical) -- estrogen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50334" y="205954"/>
            <a:ext cx="65815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00" kern="0" dirty="0">
                <a:solidFill>
                  <a:srgbClr val="330033"/>
                </a:solidFill>
                <a:latin typeface="Times New Roman"/>
                <a:ea typeface="+mj-ea"/>
                <a:cs typeface="+mj-cs"/>
              </a:rPr>
              <a:t>Gene Regulation (12-5)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38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blogs.scientificamerican.com/guest-blog/files/2012/05/Three-sculls_small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22" y="204537"/>
            <a:ext cx="7601550" cy="2409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blogs.scientificamerican.com/guest-blog/files/2012/05/view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474327"/>
            <a:ext cx="226695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928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409575"/>
            <a:ext cx="5329238" cy="5635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sz="2800" smtClean="0">
                <a:solidFill>
                  <a:schemeClr val="tx1"/>
                </a:solidFill>
                <a:latin typeface="Tahoma" pitchFamily="34" charset="0"/>
              </a:rPr>
              <a:t>Comparison of DNA and RNA</a:t>
            </a:r>
          </a:p>
        </p:txBody>
      </p:sp>
      <p:sp>
        <p:nvSpPr>
          <p:cNvPr id="140291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425155" y="1576206"/>
            <a:ext cx="5136659" cy="4881153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04800" indent="-304800" eaLnBrk="1" hangingPunct="1">
              <a:lnSpc>
                <a:spcPct val="90000"/>
              </a:lnSpc>
            </a:pPr>
            <a:r>
              <a:rPr lang="en-US" sz="2200" dirty="0" smtClean="0">
                <a:latin typeface="Tahoma" pitchFamily="34" charset="0"/>
              </a:rPr>
              <a:t>3 Main differences between DNA &amp; RNA</a:t>
            </a:r>
          </a:p>
          <a:p>
            <a:pPr marL="762000" lvl="1" indent="-304800" eaLnBrk="1" hangingPunct="1">
              <a:lnSpc>
                <a:spcPct val="90000"/>
              </a:lnSpc>
              <a:buFontTx/>
              <a:buAutoNum type="arabicPeriod"/>
            </a:pPr>
            <a:r>
              <a:rPr lang="en-US" sz="2200" dirty="0" smtClean="0">
                <a:latin typeface="Tahoma" pitchFamily="34" charset="0"/>
              </a:rPr>
              <a:t>Sugar:</a:t>
            </a:r>
          </a:p>
          <a:p>
            <a:pPr marL="1162050" lvl="2" indent="-304800" eaLnBrk="1" hangingPunct="1">
              <a:lnSpc>
                <a:spcPct val="90000"/>
              </a:lnSpc>
              <a:buFontTx/>
              <a:buAutoNum type="alphaLcPeriod"/>
            </a:pPr>
            <a:r>
              <a:rPr lang="en-US" sz="2200" dirty="0" smtClean="0">
                <a:latin typeface="Tahoma" pitchFamily="34" charset="0"/>
              </a:rPr>
              <a:t>DNA:  </a:t>
            </a:r>
            <a:r>
              <a:rPr lang="en-US" sz="2200" dirty="0" err="1" smtClean="0">
                <a:latin typeface="Tahoma" pitchFamily="34" charset="0"/>
              </a:rPr>
              <a:t>Deoxyribose</a:t>
            </a:r>
            <a:endParaRPr lang="en-US" sz="2200" dirty="0" smtClean="0">
              <a:latin typeface="Tahoma" pitchFamily="34" charset="0"/>
            </a:endParaRPr>
          </a:p>
          <a:p>
            <a:pPr marL="1162050" lvl="2" indent="-304800" eaLnBrk="1" hangingPunct="1">
              <a:lnSpc>
                <a:spcPct val="90000"/>
              </a:lnSpc>
              <a:buFontTx/>
              <a:buAutoNum type="alphaLcPeriod"/>
            </a:pPr>
            <a:r>
              <a:rPr lang="en-US" sz="2200" dirty="0" smtClean="0">
                <a:latin typeface="Tahoma" pitchFamily="34" charset="0"/>
              </a:rPr>
              <a:t>RNA:  Ribose</a:t>
            </a:r>
          </a:p>
          <a:p>
            <a:pPr marL="762000" lvl="1" indent="-304800" eaLnBrk="1" hangingPunct="1">
              <a:lnSpc>
                <a:spcPct val="90000"/>
              </a:lnSpc>
              <a:buFontTx/>
              <a:buAutoNum type="arabicPeriod"/>
            </a:pPr>
            <a:r>
              <a:rPr lang="en-US" sz="2200" dirty="0" smtClean="0">
                <a:latin typeface="Tahoma" pitchFamily="34" charset="0"/>
              </a:rPr>
              <a:t>Nitrogen Bases:</a:t>
            </a:r>
          </a:p>
          <a:p>
            <a:pPr marL="1162050" lvl="2" indent="-304800" eaLnBrk="1" hangingPunct="1">
              <a:lnSpc>
                <a:spcPct val="90000"/>
              </a:lnSpc>
              <a:buFontTx/>
              <a:buAutoNum type="alphaLcPeriod"/>
            </a:pPr>
            <a:r>
              <a:rPr lang="en-US" sz="2200" dirty="0" smtClean="0">
                <a:latin typeface="Tahoma" pitchFamily="34" charset="0"/>
              </a:rPr>
              <a:t>DNA:  A, T, C, G</a:t>
            </a:r>
          </a:p>
          <a:p>
            <a:pPr marL="1162050" lvl="2" indent="-304800" eaLnBrk="1" hangingPunct="1">
              <a:lnSpc>
                <a:spcPct val="90000"/>
              </a:lnSpc>
              <a:buFontTx/>
              <a:buAutoNum type="alphaLcPeriod"/>
            </a:pPr>
            <a:r>
              <a:rPr lang="en-US" sz="2200" dirty="0" smtClean="0">
                <a:latin typeface="Tahoma" pitchFamily="34" charset="0"/>
              </a:rPr>
              <a:t>RNA:  A, </a:t>
            </a:r>
            <a:r>
              <a:rPr lang="en-US" sz="2200" b="1" dirty="0" smtClean="0">
                <a:solidFill>
                  <a:srgbClr val="6600CC"/>
                </a:solidFill>
                <a:latin typeface="Tahoma" pitchFamily="34" charset="0"/>
              </a:rPr>
              <a:t>U</a:t>
            </a:r>
            <a:r>
              <a:rPr lang="en-US" sz="2200" dirty="0" smtClean="0">
                <a:latin typeface="Tahoma" pitchFamily="34" charset="0"/>
              </a:rPr>
              <a:t>, C, G</a:t>
            </a:r>
          </a:p>
          <a:p>
            <a:pPr marL="1504950" lvl="3" indent="-304800" eaLnBrk="1" hangingPunct="1">
              <a:lnSpc>
                <a:spcPct val="90000"/>
              </a:lnSpc>
            </a:pPr>
            <a:r>
              <a:rPr lang="en-US" sz="2200" dirty="0" smtClean="0">
                <a:latin typeface="Tahoma" pitchFamily="34" charset="0"/>
              </a:rPr>
              <a:t>U = </a:t>
            </a:r>
            <a:r>
              <a:rPr lang="en-US" sz="2200" b="1" dirty="0" smtClean="0">
                <a:solidFill>
                  <a:srgbClr val="6600CC"/>
                </a:solidFill>
                <a:latin typeface="Tahoma" pitchFamily="34" charset="0"/>
              </a:rPr>
              <a:t>uracil</a:t>
            </a:r>
          </a:p>
          <a:p>
            <a:pPr marL="762000" lvl="1" indent="-304800" eaLnBrk="1" hangingPunct="1">
              <a:lnSpc>
                <a:spcPct val="90000"/>
              </a:lnSpc>
              <a:buFontTx/>
              <a:buAutoNum type="arabicPeriod"/>
            </a:pPr>
            <a:r>
              <a:rPr lang="en-US" sz="2200" dirty="0" smtClean="0">
                <a:latin typeface="Tahoma" pitchFamily="34" charset="0"/>
              </a:rPr>
              <a:t>Number of strands that make up the molecule:</a:t>
            </a:r>
          </a:p>
          <a:p>
            <a:pPr marL="1162050" lvl="2" indent="-304800" eaLnBrk="1" hangingPunct="1">
              <a:lnSpc>
                <a:spcPct val="90000"/>
              </a:lnSpc>
              <a:buFontTx/>
              <a:buAutoNum type="alphaLcPeriod"/>
            </a:pPr>
            <a:r>
              <a:rPr lang="en-US" sz="2200" dirty="0" smtClean="0">
                <a:latin typeface="Tahoma" pitchFamily="34" charset="0"/>
              </a:rPr>
              <a:t>DNA:  two strands</a:t>
            </a:r>
          </a:p>
          <a:p>
            <a:pPr marL="1162050" lvl="2" indent="-304800" eaLnBrk="1" hangingPunct="1">
              <a:lnSpc>
                <a:spcPct val="90000"/>
              </a:lnSpc>
              <a:buFontTx/>
              <a:buAutoNum type="alphaLcPeriod"/>
            </a:pPr>
            <a:r>
              <a:rPr lang="en-US" sz="2200" dirty="0" smtClean="0">
                <a:latin typeface="Tahoma" pitchFamily="34" charset="0"/>
              </a:rPr>
              <a:t>RNA:  one strand</a:t>
            </a:r>
          </a:p>
        </p:txBody>
      </p:sp>
      <p:pic>
        <p:nvPicPr>
          <p:cNvPr id="6149" name="Picture 1030" descr="C:\Documents and Settings\debbie\Desktop\what_is_dna.gif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72216" y="1387173"/>
            <a:ext cx="3106070" cy="218870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50" name="Picture 1031" descr="C:\Documents and Settings\debbie\Desktop\what_is_rna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371" y="4326667"/>
            <a:ext cx="3124610" cy="2201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1032"/>
          <p:cNvSpPr txBox="1">
            <a:spLocks noChangeArrowheads="1"/>
          </p:cNvSpPr>
          <p:nvPr/>
        </p:nvSpPr>
        <p:spPr bwMode="auto">
          <a:xfrm>
            <a:off x="7481888" y="934310"/>
            <a:ext cx="8366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/>
              <a:t>DNA</a:t>
            </a:r>
          </a:p>
        </p:txBody>
      </p:sp>
      <p:sp>
        <p:nvSpPr>
          <p:cNvPr id="6152" name="Text Box 1033"/>
          <p:cNvSpPr txBox="1">
            <a:spLocks noChangeArrowheads="1"/>
          </p:cNvSpPr>
          <p:nvPr/>
        </p:nvSpPr>
        <p:spPr bwMode="auto">
          <a:xfrm>
            <a:off x="7759209" y="3959955"/>
            <a:ext cx="8366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dirty="0"/>
              <a:t>RNA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900194" y="3449648"/>
            <a:ext cx="932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latin typeface="Aharoni" pitchFamily="2" charset="-79"/>
                <a:cs typeface="Aharoni" pitchFamily="2" charset="-79"/>
              </a:rPr>
              <a:t>A, </a:t>
            </a:r>
            <a:r>
              <a:rPr lang="en-US" sz="10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T,</a:t>
            </a:r>
            <a:r>
              <a:rPr lang="en-US" sz="1000" b="1" dirty="0" smtClean="0">
                <a:latin typeface="Aharoni" pitchFamily="2" charset="-79"/>
                <a:cs typeface="Aharoni" pitchFamily="2" charset="-79"/>
              </a:rPr>
              <a:t> C, &amp; G</a:t>
            </a:r>
            <a:endParaRPr lang="en-US" sz="1000" b="1" dirty="0"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590147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 build="p" bldLvl="5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14313"/>
            <a:ext cx="8229600" cy="1143000"/>
          </a:xfrm>
        </p:spPr>
        <p:txBody>
          <a:bodyPr/>
          <a:lstStyle/>
          <a:p>
            <a:r>
              <a:rPr lang="en-US" dirty="0"/>
              <a:t>Three Main Types of RNA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688" y="1517650"/>
            <a:ext cx="8229600" cy="20828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u="sng" dirty="0" smtClean="0"/>
              <a:t>Messenger </a:t>
            </a:r>
            <a:r>
              <a:rPr lang="en-US" u="sng" dirty="0"/>
              <a:t>RNA (mRNA)</a:t>
            </a:r>
            <a:r>
              <a:rPr lang="en-US" dirty="0"/>
              <a:t> - Carries copies of </a:t>
            </a:r>
            <a:r>
              <a:rPr lang="en-US" dirty="0" smtClean="0"/>
              <a:t>instructions, </a:t>
            </a:r>
            <a:r>
              <a:rPr lang="en-US" dirty="0"/>
              <a:t>for the assembly of amino acids into </a:t>
            </a:r>
            <a:r>
              <a:rPr lang="en-US" dirty="0" smtClean="0"/>
              <a:t>proteins, </a:t>
            </a:r>
            <a:r>
              <a:rPr lang="en-US" dirty="0"/>
              <a:t>from DNA to the </a:t>
            </a:r>
            <a:r>
              <a:rPr lang="en-US" dirty="0" smtClean="0"/>
              <a:t>ribosome (serve </a:t>
            </a:r>
            <a:r>
              <a:rPr lang="en-US" dirty="0"/>
              <a:t>as “messenger</a:t>
            </a:r>
            <a:r>
              <a:rPr lang="en-US" dirty="0" smtClean="0"/>
              <a:t>”)</a:t>
            </a:r>
          </a:p>
          <a:p>
            <a:pPr marL="609600" indent="-609600">
              <a:buNone/>
            </a:pPr>
            <a:r>
              <a:rPr lang="en-US" dirty="0" smtClean="0"/>
              <a:t>     *  Made in the nucleus</a:t>
            </a:r>
            <a:endParaRPr lang="en-US" dirty="0"/>
          </a:p>
        </p:txBody>
      </p:sp>
      <p:pic>
        <p:nvPicPr>
          <p:cNvPr id="28678" name="Picture 6" descr="code-noncode-strand-v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7522" y="3949543"/>
            <a:ext cx="4846950" cy="29084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5738"/>
            <a:ext cx="8229600" cy="1143000"/>
          </a:xfrm>
        </p:spPr>
        <p:txBody>
          <a:bodyPr/>
          <a:lstStyle/>
          <a:p>
            <a:r>
              <a:rPr lang="en-US" dirty="0"/>
              <a:t>Three Main Types of RNA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4525" y="1617663"/>
            <a:ext cx="8229600" cy="4525962"/>
          </a:xfrm>
        </p:spPr>
        <p:txBody>
          <a:bodyPr/>
          <a:lstStyle/>
          <a:p>
            <a:pPr>
              <a:buFontTx/>
              <a:buNone/>
            </a:pPr>
            <a:r>
              <a:rPr lang="en-US" sz="3200" dirty="0"/>
              <a:t>2.</a:t>
            </a:r>
            <a:r>
              <a:rPr lang="en-US" u="sng" dirty="0"/>
              <a:t>Ribosomal RNA (</a:t>
            </a:r>
            <a:r>
              <a:rPr lang="en-US" u="sng" dirty="0" err="1"/>
              <a:t>rRNA</a:t>
            </a:r>
            <a:r>
              <a:rPr lang="en-US" u="sng" dirty="0"/>
              <a:t>)</a:t>
            </a:r>
            <a:r>
              <a:rPr lang="en-US" dirty="0"/>
              <a:t> – Makes up the major part of </a:t>
            </a:r>
            <a:r>
              <a:rPr lang="en-US" dirty="0" err="1"/>
              <a:t>ribosomes</a:t>
            </a:r>
            <a:r>
              <a:rPr lang="en-US" dirty="0"/>
              <a:t>, which is where proteins are made</a:t>
            </a:r>
            <a:r>
              <a:rPr lang="en-US" dirty="0" smtClean="0"/>
              <a:t>.</a:t>
            </a:r>
          </a:p>
          <a:p>
            <a:pPr>
              <a:buFontTx/>
              <a:buNone/>
            </a:pPr>
            <a:r>
              <a:rPr lang="en-US" dirty="0" smtClean="0"/>
              <a:t> * made in the nucleolus</a:t>
            </a:r>
            <a:endParaRPr lang="en-US" dirty="0"/>
          </a:p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  <p:pic>
        <p:nvPicPr>
          <p:cNvPr id="34822" name="Picture 6" descr="ribosomecarto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8190" y="3583612"/>
            <a:ext cx="4207760" cy="3274388"/>
          </a:xfrm>
          <a:prstGeom prst="rect">
            <a:avLst/>
          </a:prstGeom>
          <a:noFill/>
        </p:spPr>
      </p:pic>
      <p:sp>
        <p:nvSpPr>
          <p:cNvPr id="34823" name="Line 7"/>
          <p:cNvSpPr>
            <a:spLocks noChangeShapeType="1"/>
          </p:cNvSpPr>
          <p:nvPr/>
        </p:nvSpPr>
        <p:spPr bwMode="auto">
          <a:xfrm>
            <a:off x="1484026" y="5861154"/>
            <a:ext cx="2922693" cy="135484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180975" y="5245100"/>
            <a:ext cx="17843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/>
              <a:t>Ribosomal RNA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25258" y="3462728"/>
            <a:ext cx="1918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 ribosome = 4 molecules of </a:t>
            </a:r>
            <a:r>
              <a:rPr lang="en-US" dirty="0" err="1" smtClean="0"/>
              <a:t>rRNA</a:t>
            </a:r>
            <a:r>
              <a:rPr lang="en-US" dirty="0" smtClean="0"/>
              <a:t> and 82 proteins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Main Types of RNA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 startAt="3"/>
            </a:pPr>
            <a:r>
              <a:rPr lang="en-US" u="sng" dirty="0"/>
              <a:t>Transfer RNA (</a:t>
            </a:r>
            <a:r>
              <a:rPr lang="en-US" u="sng" dirty="0" err="1"/>
              <a:t>tRNA</a:t>
            </a:r>
            <a:r>
              <a:rPr lang="en-US" u="sng" dirty="0"/>
              <a:t>)</a:t>
            </a:r>
            <a:r>
              <a:rPr lang="en-US" dirty="0"/>
              <a:t> </a:t>
            </a:r>
            <a:r>
              <a:rPr lang="en-US" dirty="0" smtClean="0"/>
              <a:t>– Transfers (carries) </a:t>
            </a:r>
            <a:r>
              <a:rPr lang="en-US" dirty="0"/>
              <a:t>amino acids to ribosomes </a:t>
            </a:r>
            <a:r>
              <a:rPr lang="en-US" dirty="0" smtClean="0"/>
              <a:t>as specified by codons in the mRNA</a:t>
            </a:r>
          </a:p>
          <a:p>
            <a:pPr marL="609600" indent="-60960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6869" name="Picture 5" descr="anticod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2475" y="2954338"/>
            <a:ext cx="4581525" cy="3903662"/>
          </a:xfrm>
          <a:prstGeom prst="rect">
            <a:avLst/>
          </a:prstGeom>
          <a:noFill/>
        </p:spPr>
      </p:pic>
      <p:pic>
        <p:nvPicPr>
          <p:cNvPr id="36871" name="Picture 7" descr="tR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3101975"/>
            <a:ext cx="3352800" cy="3379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Proteins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1488" y="1558925"/>
            <a:ext cx="8229600" cy="4525963"/>
          </a:xfrm>
        </p:spPr>
        <p:txBody>
          <a:bodyPr/>
          <a:lstStyle/>
          <a:p>
            <a:r>
              <a:rPr lang="en-US" dirty="0"/>
              <a:t>Proteins are made up of a chain of amino acids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58373" name="Picture 5" descr="220_04_1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4548" y="2663508"/>
            <a:ext cx="5241925" cy="32178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3468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iologymadolyn911">
  <a:themeElements>
    <a:clrScheme name="biologymadolyn91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iologymadolyn91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iologymadolyn9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madolyn91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madolyn91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madolyn91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madolyn91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madolyn91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madolyn91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madolyn91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madolyn91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madolyn91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madolyn91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madolyn91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biologymadolyn911">
  <a:themeElements>
    <a:clrScheme name="biologymadolyn91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iologymadolyn91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iologymadolyn9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madolyn91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madolyn91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madolyn91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madolyn91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madolyn91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madolyn91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madolyn91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madolyn91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madolyn91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madolyn91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madolyn91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iologymadolyn911">
  <a:themeElements>
    <a:clrScheme name="biologymadolyn91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iologymadolyn91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iologymadolyn9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madolyn91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madolyn91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madolyn91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madolyn91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madolyn91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madolyn91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madolyn91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madolyn91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madolyn91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madolyn91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madolyn91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biologymadolyn911">
  <a:themeElements>
    <a:clrScheme name="biologymadolyn91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iologymadolyn91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iologymadolyn9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madolyn91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madolyn91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madolyn91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madolyn91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iologymadolyn91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madolyn91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madolyn91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madolyn91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madolyn91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madolyn91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iologymadolyn91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mage" ma:contentTypeID="0x0101009148F5A04DDD49CBA7127AADA5FB792B00AADE34325A8B49CDA8BB4DB53328F21400BBB63EB4455F0049AAD81375115FFDCA" ma:contentTypeVersion="1" ma:contentTypeDescription="Upload an image." ma:contentTypeScope="" ma:versionID="c63941da648a23370733c6b5722dd941">
  <xsd:schema xmlns:xsd="http://www.w3.org/2001/XMLSchema" xmlns:xs="http://www.w3.org/2001/XMLSchema" xmlns:p="http://schemas.microsoft.com/office/2006/metadata/properties" xmlns:ns1="http://schemas.microsoft.com/sharepoint/v3" xmlns:ns2="D1797A85-77CE-439D-AF32-A43C71A2C4F8" xmlns:ns3="http://schemas.microsoft.com/sharepoint/v3/fields" targetNamespace="http://schemas.microsoft.com/office/2006/metadata/properties" ma:root="true" ma:fieldsID="b04a4424fc073b9e5d64280ba96526aa" ns1:_="" ns2:_="" ns3:_="">
    <xsd:import namespace="http://schemas.microsoft.com/sharepoint/v3"/>
    <xsd:import namespace="D1797A85-77CE-439D-AF32-A43C71A2C4F8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1:FileRef" minOccurs="0"/>
                <xsd:element ref="ns1:File_x0020_Type" minOccurs="0"/>
                <xsd:element ref="ns1:HTML_x0020_File_x0020_Type" minOccurs="0"/>
                <xsd:element ref="ns1:FSObjType" minOccurs="0"/>
                <xsd:element ref="ns2:ThumbnailExists" minOccurs="0"/>
                <xsd:element ref="ns2:PreviewExists" minOccurs="0"/>
                <xsd:element ref="ns2:ImageWidth" minOccurs="0"/>
                <xsd:element ref="ns2:ImageHeight" minOccurs="0"/>
                <xsd:element ref="ns2:ImageCreateDate" minOccurs="0"/>
                <xsd:element ref="ns3:wic_System_Copyright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FileRef" ma:index="8" nillable="true" ma:displayName="URL Path" ma:hidden="true" ma:list="Docs" ma:internalName="FileRef" ma:readOnly="true" ma:showField="FullUrl">
      <xsd:simpleType>
        <xsd:restriction base="dms:Lookup"/>
      </xsd:simpleType>
    </xsd:element>
    <xsd:element name="File_x0020_Type" ma:index="9" nillable="true" ma:displayName="File Type" ma:hidden="true" ma:internalName="File_x0020_Type" ma:readOnly="true">
      <xsd:simpleType>
        <xsd:restriction base="dms:Text"/>
      </xsd:simpleType>
    </xsd:element>
    <xsd:element name="HTML_x0020_File_x0020_Type" ma:index="10" nillable="true" ma:displayName="HTML File Type" ma:hidden="true" ma:internalName="HTML_x0020_File_x0020_Type" ma:readOnly="true">
      <xsd:simpleType>
        <xsd:restriction base="dms:Text"/>
      </xsd:simpleType>
    </xsd:element>
    <xsd:element name="FSObjType" ma:index="11" nillable="true" ma:displayName="Item Type" ma:hidden="true" ma:list="Docs" ma:internalName="FSObjType" ma:readOnly="true" ma:showField="FSType">
      <xsd:simpleType>
        <xsd:restriction base="dms:Lookup"/>
      </xsd:simpleType>
    </xsd:element>
    <xsd:element name="PublishingStartDate" ma:index="27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28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797A85-77CE-439D-AF32-A43C71A2C4F8" elementFormDefault="qualified">
    <xsd:import namespace="http://schemas.microsoft.com/office/2006/documentManagement/types"/>
    <xsd:import namespace="http://schemas.microsoft.com/office/infopath/2007/PartnerControls"/>
    <xsd:element name="ThumbnailExists" ma:index="18" nillable="true" ma:displayName="Thumbnail Exists" ma:default="FALSE" ma:hidden="true" ma:internalName="ThumbnailExists" ma:readOnly="true">
      <xsd:simpleType>
        <xsd:restriction base="dms:Boolean"/>
      </xsd:simpleType>
    </xsd:element>
    <xsd:element name="PreviewExists" ma:index="19" nillable="true" ma:displayName="Preview Exists" ma:default="FALSE" ma:hidden="true" ma:internalName="PreviewExists" ma:readOnly="true">
      <xsd:simpleType>
        <xsd:restriction base="dms:Boolean"/>
      </xsd:simpleType>
    </xsd:element>
    <xsd:element name="ImageWidth" ma:index="20" nillable="true" ma:displayName="Width" ma:internalName="ImageWidth" ma:readOnly="true">
      <xsd:simpleType>
        <xsd:restriction base="dms:Unknown"/>
      </xsd:simpleType>
    </xsd:element>
    <xsd:element name="ImageHeight" ma:index="22" nillable="true" ma:displayName="Height" ma:internalName="ImageHeight" ma:readOnly="true">
      <xsd:simpleType>
        <xsd:restriction base="dms:Unknown"/>
      </xsd:simpleType>
    </xsd:element>
    <xsd:element name="ImageCreateDate" ma:index="25" nillable="true" ma:displayName="Date Picture Taken" ma:format="DateTime" ma:hidden="true" ma:internalName="ImageCreate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wic_System_Copyright" ma:index="26" nillable="true" ma:displayName="Copyright" ma:internalName="wic_System_Copyright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24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 ma:index="23" ma:displayName="Comments"/>
        <xsd:element name="keywords" minOccurs="0" maxOccurs="1" type="xsd:string" ma:index="14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mageCreateDate xmlns="D1797A85-77CE-439D-AF32-A43C71A2C4F8" xsi:nil="true"/>
    <PublishingExpirationDate xmlns="http://schemas.microsoft.com/sharepoint/v3" xsi:nil="true"/>
    <PublishingStartDate xmlns="http://schemas.microsoft.com/sharepoint/v3" xsi:nil="true"/>
    <wic_System_Copyright xmlns="http://schemas.microsoft.com/sharepoint/v3/fields" xsi:nil="true"/>
  </documentManagement>
</p:properties>
</file>

<file path=customXml/itemProps1.xml><?xml version="1.0" encoding="utf-8"?>
<ds:datastoreItem xmlns:ds="http://schemas.openxmlformats.org/officeDocument/2006/customXml" ds:itemID="{7C38E54E-A6EF-4169-A87C-CFDD3CCAA80E}"/>
</file>

<file path=customXml/itemProps2.xml><?xml version="1.0" encoding="utf-8"?>
<ds:datastoreItem xmlns:ds="http://schemas.openxmlformats.org/officeDocument/2006/customXml" ds:itemID="{BBAB62E8-157A-416E-9323-6D61213C3B2F}"/>
</file>

<file path=customXml/itemProps3.xml><?xml version="1.0" encoding="utf-8"?>
<ds:datastoreItem xmlns:ds="http://schemas.openxmlformats.org/officeDocument/2006/customXml" ds:itemID="{E5F9E6F7-3F54-4A84-A5CD-60CE8FDBCCCE}"/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2454</TotalTime>
  <Words>1502</Words>
  <Application>Microsoft Office PowerPoint</Application>
  <PresentationFormat>On-screen Show (4:3)</PresentationFormat>
  <Paragraphs>234</Paragraphs>
  <Slides>43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Layers</vt:lpstr>
      <vt:lpstr>biologymadolyn911</vt:lpstr>
      <vt:lpstr>1_biologymadolyn911</vt:lpstr>
      <vt:lpstr>2_biologymadolyn911</vt:lpstr>
      <vt:lpstr>3_biologymadolyn911</vt:lpstr>
      <vt:lpstr>Protein Synthesis Notes</vt:lpstr>
      <vt:lpstr>If DNA cannot leave the nucleus – How can it get the instructions out to make the proteins needed to survive??????</vt:lpstr>
      <vt:lpstr>RNA</vt:lpstr>
      <vt:lpstr>PowerPoint Presentation</vt:lpstr>
      <vt:lpstr>Comparison of DNA and RNA</vt:lpstr>
      <vt:lpstr>Three Main Types of RNA</vt:lpstr>
      <vt:lpstr>Three Main Types of RNA</vt:lpstr>
      <vt:lpstr>Three Main Types of RNA</vt:lpstr>
      <vt:lpstr>Proteins</vt:lpstr>
      <vt:lpstr>2 Steps to Make a Protein</vt:lpstr>
      <vt:lpstr>PowerPoint Presentation</vt:lpstr>
      <vt:lpstr>PowerPoint Presentation</vt:lpstr>
      <vt:lpstr>Fun FACT:</vt:lpstr>
      <vt:lpstr>PowerPoint Presentation</vt:lpstr>
      <vt:lpstr>Transcription Animation</vt:lpstr>
      <vt:lpstr>PowerPoint Presentation</vt:lpstr>
      <vt:lpstr>Reading the Codon Chart</vt:lpstr>
      <vt:lpstr>Step 2: Translation</vt:lpstr>
      <vt:lpstr>PowerPoint Presentation</vt:lpstr>
      <vt:lpstr>Regulation of Protein Synthesis</vt:lpstr>
      <vt:lpstr>Translation Animations</vt:lpstr>
      <vt:lpstr> Translation</vt:lpstr>
      <vt:lpstr>Translation</vt:lpstr>
      <vt:lpstr>PowerPoint Presentation</vt:lpstr>
      <vt:lpstr>Roles of RNA and DNA</vt:lpstr>
      <vt:lpstr>Mutations (12-4)</vt:lpstr>
      <vt:lpstr>Types of Mutations</vt:lpstr>
      <vt:lpstr>Regulation of Protein Synthesis</vt:lpstr>
      <vt:lpstr>Types of Gene Mutations</vt:lpstr>
      <vt:lpstr>Point Mutations:  Silent</vt:lpstr>
      <vt:lpstr>Point Mutations - Substitution </vt:lpstr>
      <vt:lpstr>Point Mutations</vt:lpstr>
      <vt:lpstr>Frameshift Mutations: Deletion</vt:lpstr>
      <vt:lpstr>Frameshift Mutations:  Insertion</vt:lpstr>
      <vt:lpstr>PowerPoint Presentation</vt:lpstr>
      <vt:lpstr>Significance of Mutations</vt:lpstr>
      <vt:lpstr>Beneficial Mutations</vt:lpstr>
      <vt:lpstr>Gene Regulation (12-5) </vt:lpstr>
      <vt:lpstr>Typical Gene Structure</vt:lpstr>
      <vt:lpstr>Gene Regulation</vt:lpstr>
      <vt:lpstr>Development and Differentiation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 Synthesis PPT</dc:title>
  <dc:creator>Anna May</dc:creator>
  <cp:keywords/>
  <dc:description/>
  <cp:lastModifiedBy>Mullenax, Sara, A</cp:lastModifiedBy>
  <cp:revision>213</cp:revision>
  <cp:lastPrinted>2012-10-08T14:17:37Z</cp:lastPrinted>
  <dcterms:created xsi:type="dcterms:W3CDTF">2007-10-21T23:33:50Z</dcterms:created>
  <dcterms:modified xsi:type="dcterms:W3CDTF">2013-11-04T19:46:21Z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0x0101009148F5A04DDD49CBA7127AADA5FB792B00AADE34325A8B49CDA8BB4DB53328F21400BBB63EB4455F0049AAD81375115FFDCA</vt:lpwstr>
  </property>
</Properties>
</file>